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9" r:id="rId3"/>
    <p:sldId id="288" r:id="rId4"/>
    <p:sldId id="269" r:id="rId5"/>
    <p:sldId id="289" r:id="rId6"/>
    <p:sldId id="283" r:id="rId7"/>
    <p:sldId id="281" r:id="rId8"/>
    <p:sldId id="280" r:id="rId9"/>
    <p:sldId id="276" r:id="rId10"/>
    <p:sldId id="277" r:id="rId11"/>
    <p:sldId id="282" r:id="rId12"/>
    <p:sldId id="284" r:id="rId13"/>
    <p:sldId id="285" r:id="rId14"/>
    <p:sldId id="287" r:id="rId15"/>
    <p:sldId id="290" r:id="rId16"/>
    <p:sldId id="29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6600"/>
    <a:srgbClr val="CCFFFF"/>
    <a:srgbClr val="D3F4F9"/>
    <a:srgbClr val="0099CC"/>
    <a:srgbClr val="33CCCC"/>
    <a:srgbClr val="00CC99"/>
    <a:srgbClr val="99CCFF"/>
    <a:srgbClr val="66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1" d="100"/>
          <a:sy n="81" d="100"/>
        </p:scale>
        <p:origin x="91" y="16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A0D9A84-33E4-420F-9A4A-74101B325F56}" type="datetimeFigureOut">
              <a:rPr lang="it-IT" smtClean="0"/>
              <a:t>21/07/2023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341364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0D9A84-33E4-420F-9A4A-74101B325F56}" type="datetimeFigureOut">
              <a:rPr lang="it-IT" smtClean="0"/>
              <a:t>21/07/2023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75484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0D9A84-33E4-420F-9A4A-74101B325F56}" type="datetimeFigureOut">
              <a:rPr lang="it-IT" smtClean="0"/>
              <a:t>21/07/2023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400159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0D9A84-33E4-420F-9A4A-74101B325F56}" type="datetimeFigureOut">
              <a:rPr lang="it-IT" smtClean="0"/>
              <a:t>21/07/2023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88268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DA0D9A84-33E4-420F-9A4A-74101B325F56}" type="datetimeFigureOut">
              <a:rPr lang="it-IT" smtClean="0"/>
              <a:t>21/07/2023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1701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A0D9A84-33E4-420F-9A4A-74101B325F56}" type="datetimeFigureOut">
              <a:rPr lang="it-IT" smtClean="0"/>
              <a:t>21/07/2023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32298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A0D9A84-33E4-420F-9A4A-74101B325F56}" type="datetimeFigureOut">
              <a:rPr lang="it-IT" smtClean="0"/>
              <a:t>21/07/2023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97023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A0D9A84-33E4-420F-9A4A-74101B325F56}" type="datetimeFigureOut">
              <a:rPr lang="it-IT" smtClean="0"/>
              <a:t>21/07/2023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57735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A0D9A84-33E4-420F-9A4A-74101B325F56}" type="datetimeFigureOut">
              <a:rPr lang="it-IT" smtClean="0"/>
              <a:t>21/07/2023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318809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A0D9A84-33E4-420F-9A4A-74101B325F56}" type="datetimeFigureOut">
              <a:rPr lang="it-IT" smtClean="0"/>
              <a:t>21/07/2023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83326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A0D9A84-33E4-420F-9A4A-74101B325F56}" type="datetimeFigureOut">
              <a:rPr lang="it-IT" smtClean="0"/>
              <a:t>21/07/2023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221259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D9A84-33E4-420F-9A4A-74101B325F56}" type="datetimeFigureOut">
              <a:rPr lang="it-IT" smtClean="0"/>
              <a:t>21/07/2023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64D68-B37B-4303-AEBD-560DFEA2D952}" type="slidenum">
              <a:rPr lang="it-IT" smtClean="0"/>
              <a:t>‹N›</a:t>
            </a:fld>
            <a:endParaRPr lang="it-IT"/>
          </a:p>
        </p:txBody>
      </p:sp>
    </p:spTree>
    <p:extLst>
      <p:ext uri="{BB962C8B-B14F-4D97-AF65-F5344CB8AC3E}">
        <p14:creationId xmlns:p14="http://schemas.microsoft.com/office/powerpoint/2010/main" val="361595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rdis.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40248" y="148399"/>
            <a:ext cx="11911504" cy="1236263"/>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2" name="CasellaDiTesto 1">
            <a:extLst>
              <a:ext uri="{FF2B5EF4-FFF2-40B4-BE49-F238E27FC236}">
                <a16:creationId xmlns:a16="http://schemas.microsoft.com/office/drawing/2014/main" id="{7FA33F3A-F294-4A81-A564-3B6E75156127}"/>
              </a:ext>
            </a:extLst>
          </p:cNvPr>
          <p:cNvSpPr txBox="1"/>
          <p:nvPr/>
        </p:nvSpPr>
        <p:spPr>
          <a:xfrm>
            <a:off x="140248" y="2043711"/>
            <a:ext cx="3320700" cy="4627229"/>
          </a:xfrm>
          <a:prstGeom prst="rect">
            <a:avLst/>
          </a:prstGeom>
          <a:solidFill>
            <a:schemeClr val="accent1">
              <a:lumMod val="60000"/>
              <a:lumOff val="40000"/>
            </a:schemeClr>
          </a:solidFill>
        </p:spPr>
        <p:txBody>
          <a:bodyPr wrap="square" rtlCol="0">
            <a:spAutoFit/>
          </a:bodyPr>
          <a:lstStyle/>
          <a:p>
            <a:pPr>
              <a:lnSpc>
                <a:spcPct val="107000"/>
              </a:lnSpc>
              <a:spcAft>
                <a:spcPts val="800"/>
              </a:spcAft>
            </a:pPr>
            <a:r>
              <a:rPr lang="it-I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 sei uno studente privo di documento di riconoscimento italiano e non residente in Italia o studente minorenne, per accreditarti, devi accedere all’area riservata studenti sul sito </a:t>
            </a:r>
            <a:r>
              <a:rPr lang="it-IT"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erdis.it</a:t>
            </a:r>
            <a:r>
              <a:rPr lang="it-I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come indicato nell’immagine</a:t>
            </a:r>
          </a:p>
          <a:p>
            <a:pPr>
              <a:lnSpc>
                <a:spcPct val="107000"/>
              </a:lnSpc>
              <a:spcAft>
                <a:spcPts val="800"/>
              </a:spcAft>
            </a:pP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you are a student without an Italian identification document and </a:t>
            </a:r>
            <a:r>
              <a:rPr lang="en-US"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are </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resident in Italy or a under 18 student, to register, you must access the reserved student area on the erdis.it website as indicated in the image</a:t>
            </a:r>
            <a:endParaRPr lang="it-IT" dirty="0"/>
          </a:p>
        </p:txBody>
      </p:sp>
      <p:pic>
        <p:nvPicPr>
          <p:cNvPr id="4" name="Immagine 3" descr="Immagine che contiene testo, schermata, Marchio, design&#10;&#10;Descrizione generata automaticamente">
            <a:extLst>
              <a:ext uri="{FF2B5EF4-FFF2-40B4-BE49-F238E27FC236}">
                <a16:creationId xmlns:a16="http://schemas.microsoft.com/office/drawing/2014/main" id="{3BC3DBEB-BBEB-3819-C944-BBF8BEA90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533" y="1549917"/>
            <a:ext cx="6128060" cy="4994923"/>
          </a:xfrm>
          <a:prstGeom prst="rect">
            <a:avLst/>
          </a:prstGeom>
        </p:spPr>
      </p:pic>
      <p:sp>
        <p:nvSpPr>
          <p:cNvPr id="16" name="Ovale 15">
            <a:extLst>
              <a:ext uri="{FF2B5EF4-FFF2-40B4-BE49-F238E27FC236}">
                <a16:creationId xmlns:a16="http://schemas.microsoft.com/office/drawing/2014/main" id="{BFE9E047-32B0-E598-3D7D-3A5038BC6EEA}"/>
              </a:ext>
            </a:extLst>
          </p:cNvPr>
          <p:cNvSpPr/>
          <p:nvPr/>
        </p:nvSpPr>
        <p:spPr>
          <a:xfrm>
            <a:off x="7510764" y="3641386"/>
            <a:ext cx="1043940" cy="982980"/>
          </a:xfrm>
          <a:prstGeom prst="ellipse">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Tree>
    <p:extLst>
      <p:ext uri="{BB962C8B-B14F-4D97-AF65-F5344CB8AC3E}">
        <p14:creationId xmlns:p14="http://schemas.microsoft.com/office/powerpoint/2010/main" val="126001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8678" y="85124"/>
            <a:ext cx="11919097" cy="861266"/>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4" name="CasellaDiTesto 3">
            <a:extLst>
              <a:ext uri="{FF2B5EF4-FFF2-40B4-BE49-F238E27FC236}">
                <a16:creationId xmlns:a16="http://schemas.microsoft.com/office/drawing/2014/main" id="{BDA992CD-042B-222C-5BA6-863856E86E76}"/>
              </a:ext>
            </a:extLst>
          </p:cNvPr>
          <p:cNvSpPr txBox="1"/>
          <p:nvPr/>
        </p:nvSpPr>
        <p:spPr>
          <a:xfrm>
            <a:off x="180622" y="917877"/>
            <a:ext cx="12055549" cy="1077218"/>
          </a:xfrm>
          <a:prstGeom prst="rect">
            <a:avLst/>
          </a:prstGeom>
          <a:noFill/>
        </p:spPr>
        <p:txBody>
          <a:bodyPr wrap="square">
            <a:spAutoFit/>
          </a:bodyPr>
          <a:lstStyle/>
          <a:p>
            <a:pPr algn="just"/>
            <a:r>
              <a:rPr lang="it-IT" sz="1600" dirty="0">
                <a:solidFill>
                  <a:srgbClr val="002060"/>
                </a:solidFill>
                <a:ea typeface="Calibri" panose="020F0502020204030204" pitchFamily="34" charset="0"/>
                <a:cs typeface="Times New Roman" panose="02020603050405020304" pitchFamily="18" charset="0"/>
              </a:rPr>
              <a:t>Ti v</a:t>
            </a:r>
            <a:r>
              <a:rPr lang="it-IT" sz="1600" dirty="0">
                <a:solidFill>
                  <a:srgbClr val="002060"/>
                </a:solidFill>
                <a:effectLst/>
                <a:ea typeface="Calibri" panose="020F0502020204030204" pitchFamily="34" charset="0"/>
                <a:cs typeface="Times New Roman" panose="02020603050405020304" pitchFamily="18" charset="0"/>
              </a:rPr>
              <a:t>erranno richiesti i dati anagrafici, iscrizione universitaria, dati relativi al merito alla condizione economica, situazione reddituale ecc. che  dovrai inserire attraverso apposite videate in cui dovrai confermare i dati attraverso il tasto  «SALVA E CONTINUA» </a:t>
            </a:r>
          </a:p>
          <a:p>
            <a:pPr rtl="0"/>
            <a:r>
              <a:rPr lang="en-US" sz="1600" dirty="0">
                <a:solidFill>
                  <a:srgbClr val="FF0000"/>
                </a:solidFill>
              </a:rPr>
              <a:t>You will be asked for information about personal data, university enrollment, merit, economic condition, income situation etc. that you will have to insert through specific screens, in which the data will have to be confirmed through the key "NEXT" </a:t>
            </a:r>
            <a:r>
              <a:rPr lang="en-US" sz="1600" b="1" dirty="0">
                <a:solidFill>
                  <a:srgbClr val="FF0000"/>
                </a:solidFill>
              </a:rPr>
              <a:t>(as shown in the pictures below)</a:t>
            </a:r>
          </a:p>
        </p:txBody>
      </p:sp>
      <p:pic>
        <p:nvPicPr>
          <p:cNvPr id="6" name="Immagine 5" descr="Immagine che contiene testo, schermata&#10;&#10;Descrizione generata automaticamente">
            <a:extLst>
              <a:ext uri="{FF2B5EF4-FFF2-40B4-BE49-F238E27FC236}">
                <a16:creationId xmlns:a16="http://schemas.microsoft.com/office/drawing/2014/main" id="{BA5836C1-3587-A868-7BCE-19AE48E49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360" y="2297710"/>
            <a:ext cx="4857424" cy="2116787"/>
          </a:xfrm>
          <a:prstGeom prst="rect">
            <a:avLst/>
          </a:prstGeom>
        </p:spPr>
      </p:pic>
      <p:pic>
        <p:nvPicPr>
          <p:cNvPr id="11" name="Immagine 10" descr="Immagine che contiene testo, schermata, Carattere, numero&#10;&#10;Descrizione generata automaticamente">
            <a:extLst>
              <a:ext uri="{FF2B5EF4-FFF2-40B4-BE49-F238E27FC236}">
                <a16:creationId xmlns:a16="http://schemas.microsoft.com/office/drawing/2014/main" id="{42295CEE-0B77-8C93-7FB6-B0F30D968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41" y="2241316"/>
            <a:ext cx="4664279" cy="2325582"/>
          </a:xfrm>
          <a:prstGeom prst="rect">
            <a:avLst/>
          </a:prstGeom>
        </p:spPr>
      </p:pic>
      <p:pic>
        <p:nvPicPr>
          <p:cNvPr id="15" name="Immagine 14" descr="Immagine che contiene testo, schermata, numero, Carattere&#10;&#10;Descrizione generata automaticamente">
            <a:extLst>
              <a:ext uri="{FF2B5EF4-FFF2-40B4-BE49-F238E27FC236}">
                <a16:creationId xmlns:a16="http://schemas.microsoft.com/office/drawing/2014/main" id="{5B0309AC-C719-5B88-64CC-BAA2DDFBE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6471" y="4470891"/>
            <a:ext cx="4026097" cy="2356829"/>
          </a:xfrm>
          <a:prstGeom prst="rect">
            <a:avLst/>
          </a:prstGeom>
        </p:spPr>
      </p:pic>
      <p:pic>
        <p:nvPicPr>
          <p:cNvPr id="17" name="Immagine 16" descr="Immagine che contiene testo, schermata, Carattere, numero&#10;&#10;Descrizione generata automaticamente">
            <a:extLst>
              <a:ext uri="{FF2B5EF4-FFF2-40B4-BE49-F238E27FC236}">
                <a16:creationId xmlns:a16="http://schemas.microsoft.com/office/drawing/2014/main" id="{47DE895C-AC4A-A03C-9125-A85231451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240" y="3429000"/>
            <a:ext cx="5289419" cy="3295824"/>
          </a:xfrm>
          <a:prstGeom prst="rect">
            <a:avLst/>
          </a:prstGeom>
        </p:spPr>
      </p:pic>
    </p:spTree>
    <p:extLst>
      <p:ext uri="{BB962C8B-B14F-4D97-AF65-F5344CB8AC3E}">
        <p14:creationId xmlns:p14="http://schemas.microsoft.com/office/powerpoint/2010/main" val="125695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6451" y="179439"/>
            <a:ext cx="11919097" cy="1259958"/>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4" name="CasellaDiTesto 3">
            <a:extLst>
              <a:ext uri="{FF2B5EF4-FFF2-40B4-BE49-F238E27FC236}">
                <a16:creationId xmlns:a16="http://schemas.microsoft.com/office/drawing/2014/main" id="{E81F2A0B-6C56-F449-FEBB-8492F1FBAA4F}"/>
              </a:ext>
            </a:extLst>
          </p:cNvPr>
          <p:cNvSpPr txBox="1"/>
          <p:nvPr/>
        </p:nvSpPr>
        <p:spPr>
          <a:xfrm>
            <a:off x="234892" y="2810312"/>
            <a:ext cx="4563611" cy="2308324"/>
          </a:xfrm>
          <a:prstGeom prst="rect">
            <a:avLst/>
          </a:prstGeom>
          <a:noFill/>
        </p:spPr>
        <p:txBody>
          <a:bodyPr wrap="square" rtlCol="0">
            <a:spAutoFit/>
          </a:bodyPr>
          <a:lstStyle/>
          <a:p>
            <a:r>
              <a:rPr lang="it-IT" b="1" dirty="0">
                <a:solidFill>
                  <a:srgbClr val="002060"/>
                </a:solidFill>
                <a:latin typeface="Amasis MT Pro Black" panose="020B0604020202020204" pitchFamily="18" charset="0"/>
                <a:cs typeface="Times New Roman" panose="02020603050405020304" pitchFamily="18" charset="0"/>
              </a:rPr>
              <a:t>Quando avrai inserito tutti i tuoi dati, prima di confermare la domanda, sarà possibile ricontrollarli attraverso il RIEPILOGO  </a:t>
            </a:r>
          </a:p>
          <a:p>
            <a:r>
              <a:rPr lang="en-US" dirty="0">
                <a:solidFill>
                  <a:srgbClr val="FF0000"/>
                </a:solidFill>
              </a:rPr>
              <a:t>Once you will have entered all your data, before confirming the application, it will be possible to check them through the </a:t>
            </a:r>
            <a:r>
              <a:rPr lang="en-US" b="1" dirty="0">
                <a:solidFill>
                  <a:srgbClr val="FF0000"/>
                </a:solidFill>
              </a:rPr>
              <a:t>SUMMARY</a:t>
            </a:r>
            <a:endParaRPr lang="it-IT" b="1" dirty="0">
              <a:solidFill>
                <a:srgbClr val="FF0000"/>
              </a:solidFill>
              <a:latin typeface="Amasis MT Pro Black" panose="020B0604020202020204" pitchFamily="18" charset="0"/>
              <a:cs typeface="Times New Roman" panose="02020603050405020304" pitchFamily="18" charset="0"/>
            </a:endParaRPr>
          </a:p>
        </p:txBody>
      </p:sp>
      <p:pic>
        <p:nvPicPr>
          <p:cNvPr id="6" name="Immagine 5" descr="Immagine che contiene testo, schermata, numero, Carattere&#10;&#10;Descrizione generata automaticamente">
            <a:extLst>
              <a:ext uri="{FF2B5EF4-FFF2-40B4-BE49-F238E27FC236}">
                <a16:creationId xmlns:a16="http://schemas.microsoft.com/office/drawing/2014/main" id="{57E13CCE-0420-7322-418B-B2CE2BA1C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789" y="1149934"/>
            <a:ext cx="6553188" cy="5162782"/>
          </a:xfrm>
          <a:prstGeom prst="rect">
            <a:avLst/>
          </a:prstGeom>
        </p:spPr>
      </p:pic>
      <p:sp>
        <p:nvSpPr>
          <p:cNvPr id="7" name="Ovale 6">
            <a:extLst>
              <a:ext uri="{FF2B5EF4-FFF2-40B4-BE49-F238E27FC236}">
                <a16:creationId xmlns:a16="http://schemas.microsoft.com/office/drawing/2014/main" id="{99A6F6B9-5C1E-26C0-E493-50A74A2110B0}"/>
              </a:ext>
            </a:extLst>
          </p:cNvPr>
          <p:cNvSpPr/>
          <p:nvPr/>
        </p:nvSpPr>
        <p:spPr>
          <a:xfrm>
            <a:off x="6601416" y="1354305"/>
            <a:ext cx="1874967" cy="8187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987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6451" y="179439"/>
            <a:ext cx="11919097" cy="1259958"/>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4" name="CasellaDiTesto 3">
            <a:extLst>
              <a:ext uri="{FF2B5EF4-FFF2-40B4-BE49-F238E27FC236}">
                <a16:creationId xmlns:a16="http://schemas.microsoft.com/office/drawing/2014/main" id="{E81F2A0B-6C56-F449-FEBB-8492F1FBAA4F}"/>
              </a:ext>
            </a:extLst>
          </p:cNvPr>
          <p:cNvSpPr txBox="1"/>
          <p:nvPr/>
        </p:nvSpPr>
        <p:spPr>
          <a:xfrm>
            <a:off x="134964" y="2692866"/>
            <a:ext cx="4462203" cy="1477328"/>
          </a:xfrm>
          <a:prstGeom prst="rect">
            <a:avLst/>
          </a:prstGeom>
          <a:noFill/>
        </p:spPr>
        <p:txBody>
          <a:bodyPr wrap="square" rtlCol="0">
            <a:spAutoFit/>
          </a:bodyPr>
          <a:lstStyle/>
          <a:p>
            <a:r>
              <a:rPr lang="it-IT" b="1" dirty="0">
                <a:solidFill>
                  <a:srgbClr val="002060"/>
                </a:solidFill>
                <a:latin typeface="Amasis MT Pro Black" panose="020B0604020202020204" pitchFamily="18" charset="0"/>
                <a:cs typeface="Times New Roman" panose="02020603050405020304" pitchFamily="18" charset="0"/>
              </a:rPr>
              <a:t>Per concludere la domanda dei benefici premere il tasto CONFERMA</a:t>
            </a:r>
          </a:p>
          <a:p>
            <a:r>
              <a:rPr lang="en-US" b="1" dirty="0">
                <a:solidFill>
                  <a:srgbClr val="FF0000"/>
                </a:solidFill>
                <a:latin typeface="Amasis MT Pro Black" panose="020B0604020202020204" pitchFamily="18" charset="0"/>
                <a:cs typeface="Times New Roman" panose="02020603050405020304" pitchFamily="18" charset="0"/>
              </a:rPr>
              <a:t>To finalize the application for benefits, press the CONFIRM key</a:t>
            </a:r>
            <a:endParaRPr lang="it-IT" b="1" dirty="0">
              <a:solidFill>
                <a:srgbClr val="FF0000"/>
              </a:solidFill>
              <a:latin typeface="Amasis MT Pro Black" panose="020B0604020202020204" pitchFamily="18" charset="0"/>
              <a:cs typeface="Times New Roman" panose="02020603050405020304" pitchFamily="18" charset="0"/>
            </a:endParaRPr>
          </a:p>
        </p:txBody>
      </p:sp>
      <p:pic>
        <p:nvPicPr>
          <p:cNvPr id="3" name="Immagine 2" descr="Immagine che contiene testo, schermata, Pagina Web, software&#10;&#10;Descrizione generata automaticamente">
            <a:extLst>
              <a:ext uri="{FF2B5EF4-FFF2-40B4-BE49-F238E27FC236}">
                <a16:creationId xmlns:a16="http://schemas.microsoft.com/office/drawing/2014/main" id="{C61239BE-0483-3B66-436F-3E30F34EA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569" y="1184932"/>
            <a:ext cx="7591043" cy="4488135"/>
          </a:xfrm>
          <a:prstGeom prst="rect">
            <a:avLst/>
          </a:prstGeom>
        </p:spPr>
      </p:pic>
      <p:sp>
        <p:nvSpPr>
          <p:cNvPr id="7" name="Ovale 6">
            <a:extLst>
              <a:ext uri="{FF2B5EF4-FFF2-40B4-BE49-F238E27FC236}">
                <a16:creationId xmlns:a16="http://schemas.microsoft.com/office/drawing/2014/main" id="{99A6F6B9-5C1E-26C0-E493-50A74A2110B0}"/>
              </a:ext>
            </a:extLst>
          </p:cNvPr>
          <p:cNvSpPr/>
          <p:nvPr/>
        </p:nvSpPr>
        <p:spPr>
          <a:xfrm>
            <a:off x="10687422" y="5108894"/>
            <a:ext cx="1368126" cy="6652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5978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6451" y="179439"/>
            <a:ext cx="11919097" cy="1259958"/>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4" name="CasellaDiTesto 3">
            <a:extLst>
              <a:ext uri="{FF2B5EF4-FFF2-40B4-BE49-F238E27FC236}">
                <a16:creationId xmlns:a16="http://schemas.microsoft.com/office/drawing/2014/main" id="{E81F2A0B-6C56-F449-FEBB-8492F1FBAA4F}"/>
              </a:ext>
            </a:extLst>
          </p:cNvPr>
          <p:cNvSpPr txBox="1"/>
          <p:nvPr/>
        </p:nvSpPr>
        <p:spPr>
          <a:xfrm>
            <a:off x="272903" y="1242018"/>
            <a:ext cx="11919097" cy="646331"/>
          </a:xfrm>
          <a:prstGeom prst="rect">
            <a:avLst/>
          </a:prstGeom>
          <a:noFill/>
        </p:spPr>
        <p:txBody>
          <a:bodyPr wrap="square" rtlCol="0">
            <a:spAutoFit/>
          </a:bodyPr>
          <a:lstStyle/>
          <a:p>
            <a:r>
              <a:rPr lang="it-IT" b="1" dirty="0">
                <a:solidFill>
                  <a:srgbClr val="002060"/>
                </a:solidFill>
                <a:latin typeface="Amasis MT Pro Black" panose="020B0604020202020204" pitchFamily="18" charset="0"/>
                <a:cs typeface="Times New Roman" panose="02020603050405020304" pitchFamily="18" charset="0"/>
              </a:rPr>
              <a:t>Riceverai una email con il seguente testo</a:t>
            </a:r>
          </a:p>
          <a:p>
            <a:r>
              <a:rPr lang="en-US" b="1" dirty="0">
                <a:solidFill>
                  <a:srgbClr val="FF0000"/>
                </a:solidFill>
                <a:latin typeface="Amasis MT Pro Black" panose="020B0604020202020204" pitchFamily="18" charset="0"/>
                <a:cs typeface="Times New Roman" panose="02020603050405020304" pitchFamily="18" charset="0"/>
              </a:rPr>
              <a:t>You will receive an email with the following text</a:t>
            </a:r>
            <a:endParaRPr lang="it-IT" b="1" dirty="0">
              <a:solidFill>
                <a:srgbClr val="FF0000"/>
              </a:solidFill>
              <a:latin typeface="Amasis MT Pro Black" panose="020B0604020202020204" pitchFamily="18" charset="0"/>
              <a:cs typeface="Times New Roman" panose="02020603050405020304" pitchFamily="18" charset="0"/>
            </a:endParaRPr>
          </a:p>
        </p:txBody>
      </p:sp>
      <p:pic>
        <p:nvPicPr>
          <p:cNvPr id="5" name="Immagine 4" descr="Immagine che contiene testo, schermata, Carattere&#10;&#10;Descrizione generata automaticamente">
            <a:extLst>
              <a:ext uri="{FF2B5EF4-FFF2-40B4-BE49-F238E27FC236}">
                <a16:creationId xmlns:a16="http://schemas.microsoft.com/office/drawing/2014/main" id="{4D3ABF78-57D9-37E3-536E-D0B52AA5E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470" y="1888349"/>
            <a:ext cx="8190738" cy="4753290"/>
          </a:xfrm>
          <a:prstGeom prst="rect">
            <a:avLst/>
          </a:prstGeom>
        </p:spPr>
      </p:pic>
    </p:spTree>
    <p:extLst>
      <p:ext uri="{BB962C8B-B14F-4D97-AF65-F5344CB8AC3E}">
        <p14:creationId xmlns:p14="http://schemas.microsoft.com/office/powerpoint/2010/main" val="108030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6451" y="179439"/>
            <a:ext cx="11919097" cy="1259958"/>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pic>
        <p:nvPicPr>
          <p:cNvPr id="12" name="Immagine 11" descr="Immagine che contiene testo, schermata, Pagina Web, Sito Web&#10;&#10;Descrizione generata automaticamente">
            <a:extLst>
              <a:ext uri="{FF2B5EF4-FFF2-40B4-BE49-F238E27FC236}">
                <a16:creationId xmlns:a16="http://schemas.microsoft.com/office/drawing/2014/main" id="{7C9E10AC-308F-BD26-9665-17EB9C2C2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905" y="2052634"/>
            <a:ext cx="6727643" cy="3970214"/>
          </a:xfrm>
          <a:prstGeom prst="rect">
            <a:avLst/>
          </a:prstGeom>
        </p:spPr>
      </p:pic>
      <p:sp>
        <p:nvSpPr>
          <p:cNvPr id="15" name="CasellaDiTesto 14">
            <a:extLst>
              <a:ext uri="{FF2B5EF4-FFF2-40B4-BE49-F238E27FC236}">
                <a16:creationId xmlns:a16="http://schemas.microsoft.com/office/drawing/2014/main" id="{6929627F-B42D-70C5-FB0D-3D9D55348B80}"/>
              </a:ext>
            </a:extLst>
          </p:cNvPr>
          <p:cNvSpPr txBox="1"/>
          <p:nvPr/>
        </p:nvSpPr>
        <p:spPr>
          <a:xfrm>
            <a:off x="536450" y="1686874"/>
            <a:ext cx="4791455" cy="1200329"/>
          </a:xfrm>
          <a:prstGeom prst="rect">
            <a:avLst/>
          </a:prstGeom>
          <a:noFill/>
        </p:spPr>
        <p:txBody>
          <a:bodyPr wrap="square" rtlCol="0">
            <a:spAutoFit/>
          </a:bodyPr>
          <a:lstStyle/>
          <a:p>
            <a:r>
              <a:rPr lang="it-IT" dirty="0">
                <a:solidFill>
                  <a:srgbClr val="002060"/>
                </a:solidFill>
              </a:rPr>
              <a:t>Se vuoi consultare la domanda senza modificarla clicca su </a:t>
            </a:r>
            <a:r>
              <a:rPr lang="it-IT" b="1" dirty="0">
                <a:solidFill>
                  <a:srgbClr val="002060"/>
                </a:solidFill>
              </a:rPr>
              <a:t>Visualizza la domanda presentata</a:t>
            </a:r>
          </a:p>
          <a:p>
            <a:r>
              <a:rPr lang="en-US" dirty="0">
                <a:solidFill>
                  <a:srgbClr val="FF0000"/>
                </a:solidFill>
              </a:rPr>
              <a:t>If you would like to view the application without editing it, click on </a:t>
            </a:r>
            <a:r>
              <a:rPr lang="en-US" b="1" dirty="0">
                <a:solidFill>
                  <a:srgbClr val="FF0000"/>
                </a:solidFill>
              </a:rPr>
              <a:t>View submitted application</a:t>
            </a:r>
            <a:endParaRPr lang="it-IT" b="1" dirty="0">
              <a:solidFill>
                <a:srgbClr val="FF0000"/>
              </a:solidFill>
            </a:endParaRPr>
          </a:p>
        </p:txBody>
      </p:sp>
      <p:sp>
        <p:nvSpPr>
          <p:cNvPr id="16" name="Freccia a destra 15">
            <a:extLst>
              <a:ext uri="{FF2B5EF4-FFF2-40B4-BE49-F238E27FC236}">
                <a16:creationId xmlns:a16="http://schemas.microsoft.com/office/drawing/2014/main" id="{35673D1C-9272-AC0A-7176-44C9CCF6E298}"/>
              </a:ext>
            </a:extLst>
          </p:cNvPr>
          <p:cNvSpPr/>
          <p:nvPr/>
        </p:nvSpPr>
        <p:spPr>
          <a:xfrm>
            <a:off x="4110580" y="3081534"/>
            <a:ext cx="2818701" cy="31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B6D29C41-0805-C875-D729-57A16DCDEDC4}"/>
              </a:ext>
            </a:extLst>
          </p:cNvPr>
          <p:cNvSpPr txBox="1"/>
          <p:nvPr/>
        </p:nvSpPr>
        <p:spPr>
          <a:xfrm>
            <a:off x="536449" y="3766075"/>
            <a:ext cx="4791455" cy="1200329"/>
          </a:xfrm>
          <a:prstGeom prst="rect">
            <a:avLst/>
          </a:prstGeom>
          <a:noFill/>
        </p:spPr>
        <p:txBody>
          <a:bodyPr wrap="square" rtlCol="0">
            <a:spAutoFit/>
          </a:bodyPr>
          <a:lstStyle/>
          <a:p>
            <a:r>
              <a:rPr lang="it-IT" dirty="0">
                <a:solidFill>
                  <a:srgbClr val="002060"/>
                </a:solidFill>
              </a:rPr>
              <a:t>Se vuoi modificare la domanda clicca su </a:t>
            </a:r>
          </a:p>
          <a:p>
            <a:r>
              <a:rPr lang="it-IT" b="1" dirty="0">
                <a:solidFill>
                  <a:srgbClr val="002060"/>
                </a:solidFill>
              </a:rPr>
              <a:t>Modifica la domanda</a:t>
            </a:r>
          </a:p>
          <a:p>
            <a:r>
              <a:rPr lang="en-US" dirty="0">
                <a:solidFill>
                  <a:srgbClr val="FF0000"/>
                </a:solidFill>
              </a:rPr>
              <a:t>If you would like to modify the application, click on </a:t>
            </a:r>
            <a:r>
              <a:rPr lang="en-US" b="1" dirty="0">
                <a:solidFill>
                  <a:srgbClr val="FF0000"/>
                </a:solidFill>
              </a:rPr>
              <a:t>Modify application</a:t>
            </a:r>
            <a:endParaRPr lang="it-IT" b="1" dirty="0">
              <a:solidFill>
                <a:srgbClr val="FF0000"/>
              </a:solidFill>
            </a:endParaRPr>
          </a:p>
        </p:txBody>
      </p:sp>
      <p:sp>
        <p:nvSpPr>
          <p:cNvPr id="18" name="Freccia a destra 17">
            <a:extLst>
              <a:ext uri="{FF2B5EF4-FFF2-40B4-BE49-F238E27FC236}">
                <a16:creationId xmlns:a16="http://schemas.microsoft.com/office/drawing/2014/main" id="{822A67D6-9E36-8F32-C7CF-64B95922443D}"/>
              </a:ext>
            </a:extLst>
          </p:cNvPr>
          <p:cNvSpPr/>
          <p:nvPr/>
        </p:nvSpPr>
        <p:spPr>
          <a:xfrm>
            <a:off x="4110579" y="4976342"/>
            <a:ext cx="2818701" cy="31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409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6451" y="179439"/>
            <a:ext cx="11919097" cy="1259958"/>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15" name="CasellaDiTesto 14">
            <a:extLst>
              <a:ext uri="{FF2B5EF4-FFF2-40B4-BE49-F238E27FC236}">
                <a16:creationId xmlns:a16="http://schemas.microsoft.com/office/drawing/2014/main" id="{6929627F-B42D-70C5-FB0D-3D9D55348B80}"/>
              </a:ext>
            </a:extLst>
          </p:cNvPr>
          <p:cNvSpPr txBox="1"/>
          <p:nvPr/>
        </p:nvSpPr>
        <p:spPr>
          <a:xfrm>
            <a:off x="536450" y="1686874"/>
            <a:ext cx="4791455" cy="4585871"/>
          </a:xfrm>
          <a:prstGeom prst="rect">
            <a:avLst/>
          </a:prstGeom>
          <a:noFill/>
        </p:spPr>
        <p:txBody>
          <a:bodyPr wrap="square" rtlCol="0">
            <a:spAutoFit/>
          </a:bodyPr>
          <a:lstStyle/>
          <a:p>
            <a:r>
              <a:rPr lang="it-IT" b="1" dirty="0">
                <a:solidFill>
                  <a:srgbClr val="FF0000"/>
                </a:solidFill>
              </a:rPr>
              <a:t>ATTENZIONE:</a:t>
            </a:r>
            <a:r>
              <a:rPr lang="it-IT" dirty="0">
                <a:solidFill>
                  <a:srgbClr val="002060"/>
                </a:solidFill>
              </a:rPr>
              <a:t> per concludere la procedura di presentazione della domanda dovrai effettuare </a:t>
            </a:r>
            <a:r>
              <a:rPr lang="it-IT" i="1" dirty="0">
                <a:solidFill>
                  <a:srgbClr val="002060"/>
                </a:solidFill>
              </a:rPr>
              <a:t>l’upload</a:t>
            </a:r>
            <a:r>
              <a:rPr lang="it-IT" dirty="0">
                <a:solidFill>
                  <a:srgbClr val="002060"/>
                </a:solidFill>
              </a:rPr>
              <a:t> della </a:t>
            </a:r>
            <a:r>
              <a:rPr lang="it-IT" b="1" dirty="0">
                <a:solidFill>
                  <a:srgbClr val="002060"/>
                </a:solidFill>
              </a:rPr>
              <a:t>copia di un documento di riconoscimento</a:t>
            </a:r>
            <a:r>
              <a:rPr lang="it-IT" dirty="0">
                <a:solidFill>
                  <a:srgbClr val="002060"/>
                </a:solidFill>
              </a:rPr>
              <a:t> in corso di validità. </a:t>
            </a:r>
          </a:p>
          <a:p>
            <a:endParaRPr lang="it-IT" sz="400" dirty="0">
              <a:solidFill>
                <a:srgbClr val="002060"/>
              </a:solidFill>
            </a:endParaRPr>
          </a:p>
          <a:p>
            <a:r>
              <a:rPr lang="it-IT" dirty="0">
                <a:solidFill>
                  <a:srgbClr val="002060"/>
                </a:solidFill>
              </a:rPr>
              <a:t>Gli studenti stranieri in possesso del </a:t>
            </a:r>
            <a:r>
              <a:rPr lang="it-IT" b="1" dirty="0">
                <a:solidFill>
                  <a:srgbClr val="002060"/>
                </a:solidFill>
              </a:rPr>
              <a:t>permesso di soggiorno </a:t>
            </a:r>
            <a:r>
              <a:rPr lang="it-IT" dirty="0">
                <a:solidFill>
                  <a:srgbClr val="002060"/>
                </a:solidFill>
              </a:rPr>
              <a:t>dovranno fare l’upload del documento fronte/retro. </a:t>
            </a:r>
          </a:p>
          <a:p>
            <a:endParaRPr lang="it-IT" dirty="0">
              <a:solidFill>
                <a:srgbClr val="002060"/>
              </a:solidFill>
            </a:endParaRPr>
          </a:p>
          <a:p>
            <a:r>
              <a:rPr lang="en-US" b="1" dirty="0">
                <a:solidFill>
                  <a:srgbClr val="FF0000"/>
                </a:solidFill>
              </a:rPr>
              <a:t>ATTENTION: </a:t>
            </a:r>
            <a:r>
              <a:rPr lang="en-US" dirty="0">
                <a:solidFill>
                  <a:srgbClr val="FF0000"/>
                </a:solidFill>
              </a:rPr>
              <a:t>to conclude the procedure for submitting the application you </a:t>
            </a:r>
            <a:r>
              <a:rPr lang="en-US" b="1" dirty="0">
                <a:solidFill>
                  <a:srgbClr val="FF0000"/>
                </a:solidFill>
              </a:rPr>
              <a:t>will need to upload a copy of a valid identification document</a:t>
            </a:r>
            <a:r>
              <a:rPr lang="en-US" dirty="0">
                <a:solidFill>
                  <a:srgbClr val="FF0000"/>
                </a:solidFill>
              </a:rPr>
              <a:t>.</a:t>
            </a:r>
          </a:p>
          <a:p>
            <a:r>
              <a:rPr lang="en-US" dirty="0">
                <a:solidFill>
                  <a:srgbClr val="FF0000"/>
                </a:solidFill>
              </a:rPr>
              <a:t>Foreign students in possession of a </a:t>
            </a:r>
            <a:r>
              <a:rPr lang="en-US" b="1" dirty="0">
                <a:solidFill>
                  <a:srgbClr val="FF0000"/>
                </a:solidFill>
              </a:rPr>
              <a:t>residence permit</a:t>
            </a:r>
            <a:r>
              <a:rPr lang="en-US" dirty="0">
                <a:solidFill>
                  <a:srgbClr val="FF0000"/>
                </a:solidFill>
              </a:rPr>
              <a:t> will have to upload the double-sided document.</a:t>
            </a:r>
          </a:p>
          <a:p>
            <a:endParaRPr lang="it-IT" b="1" dirty="0">
              <a:solidFill>
                <a:srgbClr val="FF0000"/>
              </a:solidFill>
            </a:endParaRPr>
          </a:p>
        </p:txBody>
      </p:sp>
      <p:pic>
        <p:nvPicPr>
          <p:cNvPr id="2" name="Immagine 1" descr="Immagine che contiene testo, schermata, Carattere, software">
            <a:extLst>
              <a:ext uri="{FF2B5EF4-FFF2-40B4-BE49-F238E27FC236}">
                <a16:creationId xmlns:a16="http://schemas.microsoft.com/office/drawing/2014/main" id="{C8FC6B0E-9877-D162-9472-741448439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064" y="1722970"/>
            <a:ext cx="6654232" cy="3997764"/>
          </a:xfrm>
          <a:prstGeom prst="rect">
            <a:avLst/>
          </a:prstGeom>
        </p:spPr>
      </p:pic>
      <p:sp>
        <p:nvSpPr>
          <p:cNvPr id="18" name="Freccia a destra 17">
            <a:extLst>
              <a:ext uri="{FF2B5EF4-FFF2-40B4-BE49-F238E27FC236}">
                <a16:creationId xmlns:a16="http://schemas.microsoft.com/office/drawing/2014/main" id="{822A67D6-9E36-8F32-C7CF-64B95922443D}"/>
              </a:ext>
            </a:extLst>
          </p:cNvPr>
          <p:cNvSpPr/>
          <p:nvPr/>
        </p:nvSpPr>
        <p:spPr>
          <a:xfrm>
            <a:off x="4044098" y="3721852"/>
            <a:ext cx="3214541" cy="31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014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6451" y="179439"/>
            <a:ext cx="11919097" cy="1259958"/>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15" name="CasellaDiTesto 14">
            <a:extLst>
              <a:ext uri="{FF2B5EF4-FFF2-40B4-BE49-F238E27FC236}">
                <a16:creationId xmlns:a16="http://schemas.microsoft.com/office/drawing/2014/main" id="{6929627F-B42D-70C5-FB0D-3D9D55348B80}"/>
              </a:ext>
            </a:extLst>
          </p:cNvPr>
          <p:cNvSpPr txBox="1"/>
          <p:nvPr/>
        </p:nvSpPr>
        <p:spPr>
          <a:xfrm>
            <a:off x="536450" y="1686874"/>
            <a:ext cx="10530618" cy="5139869"/>
          </a:xfrm>
          <a:prstGeom prst="rect">
            <a:avLst/>
          </a:prstGeom>
          <a:noFill/>
        </p:spPr>
        <p:txBody>
          <a:bodyPr wrap="square" rtlCol="0">
            <a:spAutoFit/>
          </a:bodyPr>
          <a:lstStyle/>
          <a:p>
            <a:r>
              <a:rPr lang="it-IT" sz="2800" b="1" dirty="0">
                <a:solidFill>
                  <a:srgbClr val="FF0000"/>
                </a:solidFill>
              </a:rPr>
              <a:t>Identificazione degli studenti con autenticazione debole</a:t>
            </a:r>
          </a:p>
          <a:p>
            <a:endParaRPr lang="it-IT" sz="800" b="1" dirty="0">
              <a:solidFill>
                <a:srgbClr val="FF0000"/>
              </a:solidFill>
            </a:endParaRPr>
          </a:p>
          <a:p>
            <a:pPr algn="just"/>
            <a:r>
              <a:rPr lang="it-IT" dirty="0">
                <a:solidFill>
                  <a:srgbClr val="002060"/>
                </a:solidFill>
              </a:rPr>
              <a:t>Gli studenti che accedono con «autenticazione debole»  dovranno successivamente </a:t>
            </a:r>
            <a:r>
              <a:rPr lang="it-IT" b="1" dirty="0">
                <a:solidFill>
                  <a:srgbClr val="002060"/>
                </a:solidFill>
              </a:rPr>
              <a:t>recarsi presso gli sportelli del Diritto allo studio</a:t>
            </a:r>
            <a:r>
              <a:rPr lang="it-IT" dirty="0">
                <a:solidFill>
                  <a:srgbClr val="002060"/>
                </a:solidFill>
              </a:rPr>
              <a:t> dei diversi presidi muniti di un documento di riconoscimento in corso di validità </a:t>
            </a:r>
            <a:r>
              <a:rPr lang="it-IT" u="sng" dirty="0">
                <a:solidFill>
                  <a:srgbClr val="002060"/>
                </a:solidFill>
              </a:rPr>
              <a:t>dove saranno identificati</a:t>
            </a:r>
            <a:r>
              <a:rPr lang="it-IT" dirty="0">
                <a:solidFill>
                  <a:srgbClr val="002060"/>
                </a:solidFill>
              </a:rPr>
              <a:t> e dovranno successivamente trasmettere ad ERDIS il proprio codice fiscale ottenuto dall’Agenzia delle Entrate necessario per la fruizione dei servizi. </a:t>
            </a:r>
          </a:p>
          <a:p>
            <a:pPr algn="just"/>
            <a:endParaRPr lang="it-IT" sz="500" dirty="0">
              <a:solidFill>
                <a:srgbClr val="002060"/>
              </a:solidFill>
            </a:endParaRPr>
          </a:p>
          <a:p>
            <a:r>
              <a:rPr lang="it-IT" b="1" dirty="0">
                <a:solidFill>
                  <a:srgbClr val="FF0000"/>
                </a:solidFill>
              </a:rPr>
              <a:t>ATTENZIONE: </a:t>
            </a:r>
            <a:r>
              <a:rPr lang="it-IT" dirty="0">
                <a:solidFill>
                  <a:srgbClr val="002060"/>
                </a:solidFill>
              </a:rPr>
              <a:t>In mancanza di identificazione l’erogazione dei servizi gratuiti e qualsiasi pagamento di somme di denaro </a:t>
            </a:r>
            <a:r>
              <a:rPr lang="it-IT" b="1" dirty="0">
                <a:solidFill>
                  <a:srgbClr val="002060"/>
                </a:solidFill>
              </a:rPr>
              <a:t>rimangono sospesi</a:t>
            </a:r>
            <a:r>
              <a:rPr lang="it-IT" dirty="0">
                <a:solidFill>
                  <a:srgbClr val="002060"/>
                </a:solidFill>
              </a:rPr>
              <a:t>.</a:t>
            </a:r>
          </a:p>
          <a:p>
            <a:endParaRPr lang="it-IT" sz="1200" dirty="0">
              <a:solidFill>
                <a:srgbClr val="002060"/>
              </a:solidFill>
            </a:endParaRPr>
          </a:p>
          <a:p>
            <a:r>
              <a:rPr lang="en-US" sz="2800" b="1" dirty="0">
                <a:solidFill>
                  <a:srgbClr val="FF0000"/>
                </a:solidFill>
              </a:rPr>
              <a:t>Identification of students with weak authentication</a:t>
            </a:r>
          </a:p>
          <a:p>
            <a:endParaRPr lang="en-US" sz="800" dirty="0">
              <a:solidFill>
                <a:srgbClr val="002060"/>
              </a:solidFill>
            </a:endParaRPr>
          </a:p>
          <a:p>
            <a:r>
              <a:rPr lang="en-US" dirty="0">
                <a:solidFill>
                  <a:srgbClr val="002060"/>
                </a:solidFill>
              </a:rPr>
              <a:t>Students who log in with "weak authentication" will then have </a:t>
            </a:r>
            <a:r>
              <a:rPr lang="en-US" b="1" dirty="0">
                <a:solidFill>
                  <a:srgbClr val="002060"/>
                </a:solidFill>
              </a:rPr>
              <a:t>to go to the Right to Study desks </a:t>
            </a:r>
            <a:r>
              <a:rPr lang="en-US" dirty="0">
                <a:solidFill>
                  <a:srgbClr val="002060"/>
                </a:solidFill>
              </a:rPr>
              <a:t>of the various principals equipped with a valid identification document where they will be identified and will subsequently have to send their tax code obtained from the Revenue Agency to ERDIS, which is necessary for the use of the services.</a:t>
            </a:r>
          </a:p>
          <a:p>
            <a:endParaRPr lang="en-US" sz="500" dirty="0">
              <a:solidFill>
                <a:srgbClr val="002060"/>
              </a:solidFill>
            </a:endParaRPr>
          </a:p>
          <a:p>
            <a:r>
              <a:rPr lang="en-US" b="1" dirty="0">
                <a:solidFill>
                  <a:srgbClr val="FF0000"/>
                </a:solidFill>
              </a:rPr>
              <a:t>ATTENTION: </a:t>
            </a:r>
            <a:r>
              <a:rPr lang="en-US" dirty="0">
                <a:solidFill>
                  <a:srgbClr val="002060"/>
                </a:solidFill>
              </a:rPr>
              <a:t>in the absence of identification, the provision of free services and any payment of sums of money remain suspended.</a:t>
            </a:r>
            <a:endParaRPr lang="en-US" dirty="0">
              <a:solidFill>
                <a:srgbClr val="FF0000"/>
              </a:solidFill>
            </a:endParaRPr>
          </a:p>
          <a:p>
            <a:endParaRPr lang="it-IT" b="1" dirty="0">
              <a:solidFill>
                <a:srgbClr val="FF0000"/>
              </a:solidFill>
            </a:endParaRPr>
          </a:p>
        </p:txBody>
      </p:sp>
    </p:spTree>
    <p:extLst>
      <p:ext uri="{BB962C8B-B14F-4D97-AF65-F5344CB8AC3E}">
        <p14:creationId xmlns:p14="http://schemas.microsoft.com/office/powerpoint/2010/main" val="309934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74112" y="2443796"/>
            <a:ext cx="2743778" cy="2563914"/>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b="1" u="sng" dirty="0">
                <a:solidFill>
                  <a:srgbClr val="002060"/>
                </a:solidFill>
                <a:latin typeface="Amasis MT Pro" panose="020B0604020202020204" pitchFamily="18" charset="0"/>
              </a:rPr>
              <a:t>INDICAZIONI PER ACCEDERE ALL’AREA RISERVATA STUDENTI</a:t>
            </a:r>
          </a:p>
          <a:p>
            <a:r>
              <a:rPr lang="en-US" sz="2000" b="1" u="sng" dirty="0">
                <a:solidFill>
                  <a:srgbClr val="FF0000"/>
                </a:solidFill>
                <a:latin typeface="Amasis MT Pro" panose="020B0604020202020204" pitchFamily="18" charset="0"/>
              </a:rPr>
              <a:t>INSTRUCTIONS TO GET INTO THE STUDENT RESERVED AREA</a:t>
            </a:r>
            <a:br>
              <a:rPr lang="it-IT" sz="2000" b="1" u="sng" dirty="0">
                <a:solidFill>
                  <a:srgbClr val="FF0000"/>
                </a:solidFill>
                <a:latin typeface="Amasis MT Pro" panose="020B0604020202020204" pitchFamily="18" charset="0"/>
              </a:rPr>
            </a:br>
            <a:endParaRPr lang="it-IT" sz="2000" b="1" u="sng" dirty="0">
              <a:solidFill>
                <a:srgbClr val="FF0000"/>
              </a:solidFill>
              <a:latin typeface="Amasis MT Pro" panose="020B0604020202020204" pitchFamily="18" charset="0"/>
            </a:endParaRPr>
          </a:p>
        </p:txBody>
      </p:sp>
      <p:sp>
        <p:nvSpPr>
          <p:cNvPr id="2" name="Titolo 1">
            <a:extLst>
              <a:ext uri="{FF2B5EF4-FFF2-40B4-BE49-F238E27FC236}">
                <a16:creationId xmlns:a16="http://schemas.microsoft.com/office/drawing/2014/main" id="{F8FE4F10-A8AD-B10E-88FA-7B63197634DA}"/>
              </a:ext>
            </a:extLst>
          </p:cNvPr>
          <p:cNvSpPr txBox="1">
            <a:spLocks/>
          </p:cNvSpPr>
          <p:nvPr/>
        </p:nvSpPr>
        <p:spPr>
          <a:xfrm>
            <a:off x="3077950" y="3107788"/>
            <a:ext cx="2247754" cy="1724270"/>
          </a:xfrm>
          <a:prstGeom prst="rect">
            <a:avLst/>
          </a:prstGeom>
          <a:solidFill>
            <a:schemeClr val="accent1">
              <a:lumMod val="20000"/>
              <a:lumOff val="80000"/>
            </a:schemeClr>
          </a:solidFill>
        </p:spPr>
        <p:txBody>
          <a:bodyPr vert="horz" lIns="91440" tIns="45720" rIns="91440" bIns="45720" numCol="1"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it-IT" sz="1600" dirty="0"/>
          </a:p>
          <a:p>
            <a:pPr algn="l"/>
            <a:endParaRPr lang="it-IT" sz="1600" dirty="0"/>
          </a:p>
          <a:p>
            <a:r>
              <a:rPr lang="it-IT" sz="1600" dirty="0">
                <a:solidFill>
                  <a:srgbClr val="002060"/>
                </a:solidFill>
              </a:rPr>
              <a:t>Clicca sul bottone attivo </a:t>
            </a:r>
            <a:r>
              <a:rPr lang="it-IT" sz="1600" b="1" dirty="0">
                <a:solidFill>
                  <a:srgbClr val="002060"/>
                </a:solidFill>
              </a:rPr>
              <a:t>ACCEDI</a:t>
            </a:r>
            <a:r>
              <a:rPr lang="it-IT" sz="1600" dirty="0">
                <a:solidFill>
                  <a:srgbClr val="002060"/>
                </a:solidFill>
              </a:rPr>
              <a:t> </a:t>
            </a:r>
          </a:p>
          <a:p>
            <a:r>
              <a:rPr lang="en-US" sz="1600" dirty="0">
                <a:solidFill>
                  <a:srgbClr val="FF0000"/>
                </a:solidFill>
              </a:rPr>
              <a:t>Click on the active button </a:t>
            </a:r>
            <a:r>
              <a:rPr lang="en-US" sz="1600" b="1" dirty="0">
                <a:solidFill>
                  <a:srgbClr val="FF0000"/>
                </a:solidFill>
              </a:rPr>
              <a:t>ACCESS </a:t>
            </a:r>
          </a:p>
          <a:p>
            <a:endParaRPr lang="it-IT" sz="1600" b="1" dirty="0">
              <a:solidFill>
                <a:srgbClr val="FF0000"/>
              </a:solidFill>
            </a:endParaRPr>
          </a:p>
          <a:p>
            <a:endParaRPr lang="it-IT" sz="1600" dirty="0"/>
          </a:p>
          <a:p>
            <a:pPr algn="l"/>
            <a:endParaRPr lang="it-IT" sz="1600" dirty="0"/>
          </a:p>
          <a:p>
            <a:pPr algn="l"/>
            <a:endParaRPr lang="it-IT" sz="1600" dirty="0"/>
          </a:p>
        </p:txBody>
      </p:sp>
      <p:sp>
        <p:nvSpPr>
          <p:cNvPr id="5" name="Titolo 1">
            <a:extLst>
              <a:ext uri="{FF2B5EF4-FFF2-40B4-BE49-F238E27FC236}">
                <a16:creationId xmlns:a16="http://schemas.microsoft.com/office/drawing/2014/main" id="{642EEE98-0AE7-EEF4-C42F-6A053C56B4A0}"/>
              </a:ext>
            </a:extLst>
          </p:cNvPr>
          <p:cNvSpPr txBox="1">
            <a:spLocks/>
          </p:cNvSpPr>
          <p:nvPr/>
        </p:nvSpPr>
        <p:spPr>
          <a:xfrm>
            <a:off x="80296" y="182076"/>
            <a:ext cx="11911504" cy="774270"/>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descr="Immagine che contiene testo, schermata, Carattere&#10;&#10;Descrizione generata automaticamente">
            <a:extLst>
              <a:ext uri="{FF2B5EF4-FFF2-40B4-BE49-F238E27FC236}">
                <a16:creationId xmlns:a16="http://schemas.microsoft.com/office/drawing/2014/main" id="{3E71F872-848A-2268-48C1-E3FFBCC97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005" y="2760495"/>
            <a:ext cx="5421941" cy="2071563"/>
          </a:xfrm>
          <a:prstGeom prst="rect">
            <a:avLst/>
          </a:prstGeom>
        </p:spPr>
      </p:pic>
    </p:spTree>
    <p:extLst>
      <p:ext uri="{BB962C8B-B14F-4D97-AF65-F5344CB8AC3E}">
        <p14:creationId xmlns:p14="http://schemas.microsoft.com/office/powerpoint/2010/main" val="208751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74112" y="2443796"/>
            <a:ext cx="2743778" cy="2563914"/>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b="1" u="sng" dirty="0">
                <a:solidFill>
                  <a:srgbClr val="002060"/>
                </a:solidFill>
                <a:latin typeface="Amasis MT Pro" panose="020B0604020202020204" pitchFamily="18" charset="0"/>
              </a:rPr>
              <a:t>INDICAZIONI PER ACCEDERE ALL’AREA RISERVATA STUDENTI</a:t>
            </a:r>
          </a:p>
          <a:p>
            <a:r>
              <a:rPr lang="en-US" sz="2000" b="1" u="sng" dirty="0">
                <a:solidFill>
                  <a:srgbClr val="FF0000"/>
                </a:solidFill>
                <a:latin typeface="Amasis MT Pro" panose="020B0604020202020204" pitchFamily="18" charset="0"/>
              </a:rPr>
              <a:t>INSTRUCTIONS TO GET INTO THE STUDENT RESERVED AREA</a:t>
            </a:r>
            <a:br>
              <a:rPr lang="it-IT" sz="2000" b="1" u="sng" dirty="0">
                <a:solidFill>
                  <a:srgbClr val="FF0000"/>
                </a:solidFill>
                <a:latin typeface="Amasis MT Pro" panose="020B0604020202020204" pitchFamily="18" charset="0"/>
              </a:rPr>
            </a:br>
            <a:endParaRPr lang="it-IT" sz="2000" b="1" u="sng" dirty="0">
              <a:solidFill>
                <a:srgbClr val="FF0000"/>
              </a:solidFill>
              <a:latin typeface="Amasis MT Pro" panose="020B0604020202020204" pitchFamily="18" charset="0"/>
            </a:endParaRPr>
          </a:p>
        </p:txBody>
      </p:sp>
      <p:sp>
        <p:nvSpPr>
          <p:cNvPr id="2" name="Titolo 1">
            <a:extLst>
              <a:ext uri="{FF2B5EF4-FFF2-40B4-BE49-F238E27FC236}">
                <a16:creationId xmlns:a16="http://schemas.microsoft.com/office/drawing/2014/main" id="{F8FE4F10-A8AD-B10E-88FA-7B63197634DA}"/>
              </a:ext>
            </a:extLst>
          </p:cNvPr>
          <p:cNvSpPr txBox="1">
            <a:spLocks/>
          </p:cNvSpPr>
          <p:nvPr/>
        </p:nvSpPr>
        <p:spPr>
          <a:xfrm>
            <a:off x="3118388" y="2379253"/>
            <a:ext cx="2358822" cy="2563914"/>
          </a:xfrm>
          <a:prstGeom prst="rect">
            <a:avLst/>
          </a:prstGeom>
          <a:solidFill>
            <a:schemeClr val="accent1">
              <a:lumMod val="20000"/>
              <a:lumOff val="80000"/>
            </a:schemeClr>
          </a:solidFill>
        </p:spPr>
        <p:txBody>
          <a:bodyPr vert="horz" lIns="91440" tIns="45720" rIns="91440" bIns="45720" numCol="1"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it-IT" sz="1600" dirty="0"/>
          </a:p>
          <a:p>
            <a:pPr algn="l"/>
            <a:endParaRPr lang="it-IT" sz="1600" dirty="0"/>
          </a:p>
          <a:p>
            <a:pPr algn="l"/>
            <a:endParaRPr lang="it-IT" sz="1600" dirty="0"/>
          </a:p>
          <a:p>
            <a:r>
              <a:rPr lang="it-IT" sz="1600" dirty="0">
                <a:solidFill>
                  <a:srgbClr val="002060"/>
                </a:solidFill>
              </a:rPr>
              <a:t>Per la versione in inglese clicca in alto a destra come nell’immagine</a:t>
            </a:r>
          </a:p>
          <a:p>
            <a:r>
              <a:rPr lang="en-US" sz="1600" dirty="0">
                <a:solidFill>
                  <a:srgbClr val="FF0000"/>
                </a:solidFill>
              </a:rPr>
              <a:t>For the English version click on the top right as shown in the picture</a:t>
            </a:r>
            <a:endParaRPr lang="it-IT" sz="1600" dirty="0"/>
          </a:p>
          <a:p>
            <a:endParaRPr lang="it-IT" sz="1600" dirty="0"/>
          </a:p>
          <a:p>
            <a:pPr algn="l"/>
            <a:endParaRPr lang="it-IT" sz="1600" dirty="0"/>
          </a:p>
          <a:p>
            <a:pPr algn="l"/>
            <a:endParaRPr lang="it-IT" sz="1600" dirty="0"/>
          </a:p>
        </p:txBody>
      </p:sp>
      <p:sp>
        <p:nvSpPr>
          <p:cNvPr id="5" name="Titolo 1">
            <a:extLst>
              <a:ext uri="{FF2B5EF4-FFF2-40B4-BE49-F238E27FC236}">
                <a16:creationId xmlns:a16="http://schemas.microsoft.com/office/drawing/2014/main" id="{642EEE98-0AE7-EEF4-C42F-6A053C56B4A0}"/>
              </a:ext>
            </a:extLst>
          </p:cNvPr>
          <p:cNvSpPr txBox="1">
            <a:spLocks/>
          </p:cNvSpPr>
          <p:nvPr/>
        </p:nvSpPr>
        <p:spPr>
          <a:xfrm>
            <a:off x="80296" y="182076"/>
            <a:ext cx="11911504" cy="774270"/>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magine 9" descr="Immagine che contiene testo, Sito Web, Pagina Web, software&#10;&#10;Descrizione generata automaticamente">
            <a:extLst>
              <a:ext uri="{FF2B5EF4-FFF2-40B4-BE49-F238E27FC236}">
                <a16:creationId xmlns:a16="http://schemas.microsoft.com/office/drawing/2014/main" id="{DD3E8DA2-4241-DEE6-9BBF-987B4F6E4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675" y="1980048"/>
            <a:ext cx="6334125" cy="3362325"/>
          </a:xfrm>
          <a:prstGeom prst="rect">
            <a:avLst/>
          </a:prstGeom>
        </p:spPr>
      </p:pic>
      <p:sp>
        <p:nvSpPr>
          <p:cNvPr id="7" name="Ovale 6">
            <a:extLst>
              <a:ext uri="{FF2B5EF4-FFF2-40B4-BE49-F238E27FC236}">
                <a16:creationId xmlns:a16="http://schemas.microsoft.com/office/drawing/2014/main" id="{51C64430-93FB-BB38-C321-1DCCC0AF1867}"/>
              </a:ext>
            </a:extLst>
          </p:cNvPr>
          <p:cNvSpPr/>
          <p:nvPr/>
        </p:nvSpPr>
        <p:spPr>
          <a:xfrm>
            <a:off x="10641170" y="2163355"/>
            <a:ext cx="1531095" cy="5608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2043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0630" y="265966"/>
            <a:ext cx="11911504" cy="774270"/>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5" name="CasellaDiTesto 4">
            <a:extLst>
              <a:ext uri="{FF2B5EF4-FFF2-40B4-BE49-F238E27FC236}">
                <a16:creationId xmlns:a16="http://schemas.microsoft.com/office/drawing/2014/main" id="{70FAD09A-ADEE-3A6C-FE7A-84880C0FDEDF}"/>
              </a:ext>
            </a:extLst>
          </p:cNvPr>
          <p:cNvSpPr txBox="1"/>
          <p:nvPr/>
        </p:nvSpPr>
        <p:spPr>
          <a:xfrm>
            <a:off x="216773" y="2333808"/>
            <a:ext cx="5024837" cy="3970318"/>
          </a:xfrm>
          <a:prstGeom prst="rect">
            <a:avLst/>
          </a:prstGeom>
          <a:noFill/>
        </p:spPr>
        <p:txBody>
          <a:bodyPr wrap="square">
            <a:spAutoFit/>
          </a:bodyPr>
          <a:lstStyle/>
          <a:p>
            <a:endParaRPr lang="it-IT" sz="1800" dirty="0">
              <a:solidFill>
                <a:srgbClr val="002060"/>
              </a:solidFill>
              <a:latin typeface="+mn-lt"/>
            </a:endParaRPr>
          </a:p>
          <a:p>
            <a:endParaRPr lang="it-IT" dirty="0">
              <a:solidFill>
                <a:srgbClr val="002060"/>
              </a:solidFill>
            </a:endParaRPr>
          </a:p>
          <a:p>
            <a:r>
              <a:rPr lang="it-IT" sz="1800" dirty="0">
                <a:solidFill>
                  <a:srgbClr val="002060"/>
                </a:solidFill>
                <a:latin typeface="+mn-lt"/>
              </a:rPr>
              <a:t>Se sei </a:t>
            </a:r>
            <a:r>
              <a:rPr lang="it-IT" sz="1800" b="1" dirty="0">
                <a:solidFill>
                  <a:srgbClr val="002060"/>
                </a:solidFill>
                <a:latin typeface="+mn-lt"/>
              </a:rPr>
              <a:t>studente minorenne o privo di un documento di riconoscimento italiano  </a:t>
            </a:r>
            <a:r>
              <a:rPr lang="it-IT" sz="1800" dirty="0">
                <a:solidFill>
                  <a:srgbClr val="002060"/>
                </a:solidFill>
                <a:latin typeface="+mn-lt"/>
              </a:rPr>
              <a:t>(carta di identità, patente di guida, passaporto) e non residente in Italia, clicca su </a:t>
            </a:r>
            <a:r>
              <a:rPr lang="it-IT" sz="1800" b="1" dirty="0">
                <a:solidFill>
                  <a:srgbClr val="002060"/>
                </a:solidFill>
                <a:latin typeface="+mn-lt"/>
              </a:rPr>
              <a:t>Accedi con credenziali</a:t>
            </a:r>
            <a:br>
              <a:rPr lang="it-IT" sz="1800" b="1" dirty="0">
                <a:latin typeface="+mn-lt"/>
              </a:rPr>
            </a:br>
            <a:r>
              <a:rPr lang="en-US" sz="1800" b="1" dirty="0">
                <a:solidFill>
                  <a:srgbClr val="FF0000"/>
                </a:solidFill>
                <a:latin typeface="+mn-lt"/>
              </a:rPr>
              <a:t>If you are a student under 18 or a student without an Italian identity document (identity card, driving </a:t>
            </a:r>
            <a:r>
              <a:rPr lang="en-US" sz="1800" b="1" dirty="0" err="1">
                <a:solidFill>
                  <a:srgbClr val="FF0000"/>
                </a:solidFill>
                <a:latin typeface="+mn-lt"/>
              </a:rPr>
              <a:t>licence</a:t>
            </a:r>
            <a:r>
              <a:rPr lang="en-US" sz="1800" b="1" dirty="0">
                <a:solidFill>
                  <a:srgbClr val="FF0000"/>
                </a:solidFill>
                <a:latin typeface="+mn-lt"/>
              </a:rPr>
              <a:t>, passport) and you </a:t>
            </a:r>
            <a:r>
              <a:rPr lang="en-US" b="1" dirty="0">
                <a:solidFill>
                  <a:srgbClr val="FF0000"/>
                </a:solidFill>
              </a:rPr>
              <a:t>are not </a:t>
            </a:r>
            <a:r>
              <a:rPr lang="en-US" sz="1800" b="1" dirty="0">
                <a:solidFill>
                  <a:srgbClr val="FF0000"/>
                </a:solidFill>
                <a:latin typeface="+mn-lt"/>
              </a:rPr>
              <a:t>resident in Italy, click on </a:t>
            </a:r>
            <a:r>
              <a:rPr lang="en-US" sz="1800" b="1" u="sng" dirty="0">
                <a:solidFill>
                  <a:srgbClr val="FF0000"/>
                </a:solidFill>
                <a:latin typeface="+mn-lt"/>
              </a:rPr>
              <a:t>Login with your credentials</a:t>
            </a:r>
          </a:p>
          <a:p>
            <a:endParaRPr lang="en-US" b="1" u="sng" dirty="0">
              <a:solidFill>
                <a:srgbClr val="FF0000"/>
              </a:solidFill>
            </a:endParaRPr>
          </a:p>
          <a:p>
            <a:endParaRPr lang="en-US" sz="1800" b="1" u="sng" dirty="0">
              <a:solidFill>
                <a:srgbClr val="FF0000"/>
              </a:solidFill>
              <a:latin typeface="+mn-lt"/>
            </a:endParaRPr>
          </a:p>
          <a:p>
            <a:br>
              <a:rPr lang="it-IT" sz="1800" b="1" dirty="0">
                <a:latin typeface="+mn-lt"/>
              </a:rPr>
            </a:br>
            <a:endParaRPr lang="it-IT" sz="1800" b="1" dirty="0">
              <a:latin typeface="+mn-lt"/>
            </a:endParaRPr>
          </a:p>
        </p:txBody>
      </p:sp>
      <p:sp>
        <p:nvSpPr>
          <p:cNvPr id="6" name="Ovale 5">
            <a:extLst>
              <a:ext uri="{FF2B5EF4-FFF2-40B4-BE49-F238E27FC236}">
                <a16:creationId xmlns:a16="http://schemas.microsoft.com/office/drawing/2014/main" id="{EBDD276C-EF11-8F0F-336C-28E4F9EDF990}"/>
              </a:ext>
            </a:extLst>
          </p:cNvPr>
          <p:cNvSpPr/>
          <p:nvPr/>
        </p:nvSpPr>
        <p:spPr>
          <a:xfrm>
            <a:off x="7755673" y="4168209"/>
            <a:ext cx="1686187" cy="6827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F3703C1B-ADAC-6E83-2A2B-FCCD3A73687D}"/>
              </a:ext>
            </a:extLst>
          </p:cNvPr>
          <p:cNvSpPr/>
          <p:nvPr/>
        </p:nvSpPr>
        <p:spPr>
          <a:xfrm>
            <a:off x="7776621" y="5131762"/>
            <a:ext cx="1686187" cy="6827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Immagine che contiene testo, schermata, Carattere, Pagina Web&#10;&#10;Descrizione generata automaticamente">
            <a:extLst>
              <a:ext uri="{FF2B5EF4-FFF2-40B4-BE49-F238E27FC236}">
                <a16:creationId xmlns:a16="http://schemas.microsoft.com/office/drawing/2014/main" id="{31CE5742-5CDC-659A-A7DC-FCE53921B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935" y="1040236"/>
            <a:ext cx="5845557" cy="5098544"/>
          </a:xfrm>
          <a:prstGeom prst="rect">
            <a:avLst/>
          </a:prstGeom>
        </p:spPr>
      </p:pic>
      <p:sp>
        <p:nvSpPr>
          <p:cNvPr id="10" name="Freccia a destra 9">
            <a:extLst>
              <a:ext uri="{FF2B5EF4-FFF2-40B4-BE49-F238E27FC236}">
                <a16:creationId xmlns:a16="http://schemas.microsoft.com/office/drawing/2014/main" id="{07F17AB4-54B1-2898-56B4-A79CE66282D8}"/>
              </a:ext>
            </a:extLst>
          </p:cNvPr>
          <p:cNvSpPr/>
          <p:nvPr/>
        </p:nvSpPr>
        <p:spPr>
          <a:xfrm>
            <a:off x="4415380" y="4827459"/>
            <a:ext cx="2818701" cy="31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7513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0630" y="265966"/>
            <a:ext cx="11911504" cy="774270"/>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5" name="CasellaDiTesto 4">
            <a:extLst>
              <a:ext uri="{FF2B5EF4-FFF2-40B4-BE49-F238E27FC236}">
                <a16:creationId xmlns:a16="http://schemas.microsoft.com/office/drawing/2014/main" id="{70FAD09A-ADEE-3A6C-FE7A-84880C0FDEDF}"/>
              </a:ext>
            </a:extLst>
          </p:cNvPr>
          <p:cNvSpPr txBox="1"/>
          <p:nvPr/>
        </p:nvSpPr>
        <p:spPr>
          <a:xfrm>
            <a:off x="216773" y="2333808"/>
            <a:ext cx="5024837" cy="2031325"/>
          </a:xfrm>
          <a:prstGeom prst="rect">
            <a:avLst/>
          </a:prstGeom>
          <a:noFill/>
        </p:spPr>
        <p:txBody>
          <a:bodyPr wrap="square">
            <a:spAutoFit/>
          </a:bodyPr>
          <a:lstStyle/>
          <a:p>
            <a:endParaRPr lang="it-IT" sz="1800" dirty="0">
              <a:solidFill>
                <a:srgbClr val="002060"/>
              </a:solidFill>
              <a:latin typeface="+mn-lt"/>
            </a:endParaRPr>
          </a:p>
          <a:p>
            <a:r>
              <a:rPr lang="en-US" b="1" dirty="0">
                <a:solidFill>
                  <a:srgbClr val="002060"/>
                </a:solidFill>
              </a:rPr>
              <a:t>ACCREDITAMENTO</a:t>
            </a:r>
          </a:p>
          <a:p>
            <a:r>
              <a:rPr lang="en-US" b="1" dirty="0">
                <a:solidFill>
                  <a:srgbClr val="002060"/>
                </a:solidFill>
              </a:rPr>
              <a:t>Per </a:t>
            </a:r>
            <a:r>
              <a:rPr lang="en-US" b="1" dirty="0" err="1">
                <a:solidFill>
                  <a:srgbClr val="002060"/>
                </a:solidFill>
              </a:rPr>
              <a:t>accreditarti</a:t>
            </a:r>
            <a:r>
              <a:rPr lang="en-US" b="1" dirty="0">
                <a:solidFill>
                  <a:srgbClr val="002060"/>
                </a:solidFill>
              </a:rPr>
              <a:t> </a:t>
            </a:r>
            <a:r>
              <a:rPr lang="en-US" b="1" dirty="0" err="1">
                <a:solidFill>
                  <a:srgbClr val="002060"/>
                </a:solidFill>
              </a:rPr>
              <a:t>clicca</a:t>
            </a:r>
            <a:r>
              <a:rPr lang="en-US" b="1" dirty="0">
                <a:solidFill>
                  <a:srgbClr val="002060"/>
                </a:solidFill>
              </a:rPr>
              <a:t> come </a:t>
            </a:r>
            <a:r>
              <a:rPr lang="en-US" b="1" dirty="0" err="1">
                <a:solidFill>
                  <a:srgbClr val="002060"/>
                </a:solidFill>
              </a:rPr>
              <a:t>nella</a:t>
            </a:r>
            <a:r>
              <a:rPr lang="en-US" b="1" dirty="0">
                <a:solidFill>
                  <a:srgbClr val="002060"/>
                </a:solidFill>
              </a:rPr>
              <a:t> </a:t>
            </a:r>
            <a:r>
              <a:rPr lang="en-US" b="1" dirty="0" err="1">
                <a:solidFill>
                  <a:srgbClr val="002060"/>
                </a:solidFill>
              </a:rPr>
              <a:t>foto</a:t>
            </a:r>
            <a:endParaRPr lang="en-US" b="1" dirty="0">
              <a:solidFill>
                <a:srgbClr val="002060"/>
              </a:solidFill>
            </a:endParaRPr>
          </a:p>
          <a:p>
            <a:r>
              <a:rPr lang="en-US" sz="1800" b="1" dirty="0">
                <a:solidFill>
                  <a:srgbClr val="FF0000"/>
                </a:solidFill>
                <a:latin typeface="+mn-lt"/>
              </a:rPr>
              <a:t>ACCREDITATION </a:t>
            </a:r>
          </a:p>
          <a:p>
            <a:r>
              <a:rPr lang="en-US" sz="1800" b="1" dirty="0">
                <a:solidFill>
                  <a:srgbClr val="FF0000"/>
                </a:solidFill>
                <a:latin typeface="+mn-lt"/>
              </a:rPr>
              <a:t>To accredit yourself, click as shown in the picture</a:t>
            </a:r>
          </a:p>
          <a:p>
            <a:br>
              <a:rPr lang="it-IT" sz="1800" b="1" dirty="0">
                <a:latin typeface="+mn-lt"/>
              </a:rPr>
            </a:br>
            <a:endParaRPr lang="it-IT" sz="1800" b="1" dirty="0">
              <a:latin typeface="+mn-lt"/>
            </a:endParaRPr>
          </a:p>
        </p:txBody>
      </p:sp>
      <p:pic>
        <p:nvPicPr>
          <p:cNvPr id="4" name="Immagine 3" descr="Immagine che contiene testo, schermata, Carattere, numero&#10;&#10;Descrizione generata automaticamente">
            <a:extLst>
              <a:ext uri="{FF2B5EF4-FFF2-40B4-BE49-F238E27FC236}">
                <a16:creationId xmlns:a16="http://schemas.microsoft.com/office/drawing/2014/main" id="{F9F5EBE3-FE37-03C3-0737-065AF8824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963" y="1040236"/>
            <a:ext cx="4505130" cy="5282922"/>
          </a:xfrm>
          <a:prstGeom prst="rect">
            <a:avLst/>
          </a:prstGeom>
        </p:spPr>
      </p:pic>
      <p:sp>
        <p:nvSpPr>
          <p:cNvPr id="6" name="Ovale 5">
            <a:extLst>
              <a:ext uri="{FF2B5EF4-FFF2-40B4-BE49-F238E27FC236}">
                <a16:creationId xmlns:a16="http://schemas.microsoft.com/office/drawing/2014/main" id="{EBDD276C-EF11-8F0F-336C-28E4F9EDF990}"/>
              </a:ext>
            </a:extLst>
          </p:cNvPr>
          <p:cNvSpPr/>
          <p:nvPr/>
        </p:nvSpPr>
        <p:spPr>
          <a:xfrm>
            <a:off x="5198348" y="4222520"/>
            <a:ext cx="4340352" cy="10523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4740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0630" y="265966"/>
            <a:ext cx="11911504" cy="774270"/>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5" name="CasellaDiTesto 4">
            <a:extLst>
              <a:ext uri="{FF2B5EF4-FFF2-40B4-BE49-F238E27FC236}">
                <a16:creationId xmlns:a16="http://schemas.microsoft.com/office/drawing/2014/main" id="{70FAD09A-ADEE-3A6C-FE7A-84880C0FDEDF}"/>
              </a:ext>
            </a:extLst>
          </p:cNvPr>
          <p:cNvSpPr txBox="1"/>
          <p:nvPr/>
        </p:nvSpPr>
        <p:spPr>
          <a:xfrm>
            <a:off x="237721" y="1502811"/>
            <a:ext cx="5024837" cy="4524315"/>
          </a:xfrm>
          <a:prstGeom prst="rect">
            <a:avLst/>
          </a:prstGeom>
          <a:noFill/>
        </p:spPr>
        <p:txBody>
          <a:bodyPr wrap="square">
            <a:spAutoFit/>
          </a:bodyPr>
          <a:lstStyle/>
          <a:p>
            <a:endParaRPr lang="it-IT" sz="1800" dirty="0">
              <a:solidFill>
                <a:srgbClr val="002060"/>
              </a:solidFill>
              <a:latin typeface="+mn-lt"/>
            </a:endParaRPr>
          </a:p>
          <a:p>
            <a:endParaRPr lang="it-IT" dirty="0">
              <a:solidFill>
                <a:srgbClr val="002060"/>
              </a:solidFill>
            </a:endParaRPr>
          </a:p>
          <a:p>
            <a:r>
              <a:rPr lang="it-IT" sz="1800" dirty="0">
                <a:solidFill>
                  <a:srgbClr val="002060"/>
                </a:solidFill>
                <a:latin typeface="+mn-lt"/>
              </a:rPr>
              <a:t>Durante </a:t>
            </a:r>
            <a:r>
              <a:rPr lang="it-IT" dirty="0">
                <a:solidFill>
                  <a:srgbClr val="002060"/>
                </a:solidFill>
              </a:rPr>
              <a:t>l’accreditamento </a:t>
            </a:r>
            <a:r>
              <a:rPr lang="it-IT" sz="1800" dirty="0">
                <a:solidFill>
                  <a:srgbClr val="002060"/>
                </a:solidFill>
                <a:latin typeface="+mn-lt"/>
              </a:rPr>
              <a:t>fai molta attenzione:</a:t>
            </a:r>
          </a:p>
          <a:p>
            <a:r>
              <a:rPr lang="it-IT" sz="1800" dirty="0">
                <a:solidFill>
                  <a:srgbClr val="002060"/>
                </a:solidFill>
                <a:latin typeface="+mn-lt"/>
              </a:rPr>
              <a:t> i</a:t>
            </a:r>
            <a:r>
              <a:rPr lang="it-IT" dirty="0">
                <a:solidFill>
                  <a:srgbClr val="002060"/>
                </a:solidFill>
              </a:rPr>
              <a:t>l </a:t>
            </a:r>
            <a:r>
              <a:rPr lang="it-IT" sz="1800" dirty="0">
                <a:solidFill>
                  <a:srgbClr val="002060"/>
                </a:solidFill>
                <a:latin typeface="+mn-lt"/>
              </a:rPr>
              <a:t>codice fiscale calcolato automaticamente dal sistema sarà il tuo USERNAME</a:t>
            </a:r>
          </a:p>
          <a:p>
            <a:r>
              <a:rPr lang="it-IT" dirty="0">
                <a:solidFill>
                  <a:srgbClr val="002060"/>
                </a:solidFill>
              </a:rPr>
              <a:t>(</a:t>
            </a:r>
            <a:r>
              <a:rPr lang="it-IT" u="sng" dirty="0">
                <a:solidFill>
                  <a:srgbClr val="002060"/>
                </a:solidFill>
              </a:rPr>
              <a:t>Il codice fiscale ufficiale deve essere rilasciato dalla agenzia delle Entrate</a:t>
            </a:r>
            <a:r>
              <a:rPr lang="it-IT" dirty="0">
                <a:solidFill>
                  <a:srgbClr val="002060"/>
                </a:solidFill>
              </a:rPr>
              <a:t>)</a:t>
            </a:r>
            <a:endParaRPr lang="it-IT" sz="1800" dirty="0">
              <a:solidFill>
                <a:srgbClr val="002060"/>
              </a:solidFill>
              <a:latin typeface="+mn-lt"/>
            </a:endParaRPr>
          </a:p>
          <a:p>
            <a:r>
              <a:rPr lang="en-US" sz="1800" b="1" dirty="0">
                <a:solidFill>
                  <a:srgbClr val="FF0000"/>
                </a:solidFill>
                <a:latin typeface="+mn-lt"/>
              </a:rPr>
              <a:t>During the accreditation pay attention: </a:t>
            </a:r>
          </a:p>
          <a:p>
            <a:r>
              <a:rPr lang="en-US" sz="1800" b="1" dirty="0">
                <a:solidFill>
                  <a:srgbClr val="FF0000"/>
                </a:solidFill>
                <a:latin typeface="+mn-lt"/>
              </a:rPr>
              <a:t>the tax code automatically calculated by the system will be your USERNAME</a:t>
            </a:r>
          </a:p>
          <a:p>
            <a:r>
              <a:rPr lang="en-US" sz="2400" b="1" u="sng" dirty="0">
                <a:solidFill>
                  <a:srgbClr val="FF0000"/>
                </a:solidFill>
                <a:latin typeface="+mn-lt"/>
              </a:rPr>
              <a:t>(The official tax code must be issued by the Revenue Agency)</a:t>
            </a:r>
            <a:endParaRPr lang="en-US" sz="2400" b="1" u="sng" dirty="0">
              <a:solidFill>
                <a:srgbClr val="FF0000"/>
              </a:solidFill>
            </a:endParaRPr>
          </a:p>
          <a:p>
            <a:endParaRPr lang="en-US" sz="2400" b="1" u="sng" dirty="0">
              <a:solidFill>
                <a:srgbClr val="FF0000"/>
              </a:solidFill>
              <a:latin typeface="+mn-lt"/>
            </a:endParaRPr>
          </a:p>
          <a:p>
            <a:br>
              <a:rPr lang="it-IT" sz="1800" b="1" dirty="0">
                <a:latin typeface="+mn-lt"/>
              </a:rPr>
            </a:br>
            <a:endParaRPr lang="it-IT" sz="1800" b="1" dirty="0">
              <a:latin typeface="+mn-lt"/>
            </a:endParaRPr>
          </a:p>
        </p:txBody>
      </p:sp>
      <p:sp>
        <p:nvSpPr>
          <p:cNvPr id="6" name="Ovale 5">
            <a:extLst>
              <a:ext uri="{FF2B5EF4-FFF2-40B4-BE49-F238E27FC236}">
                <a16:creationId xmlns:a16="http://schemas.microsoft.com/office/drawing/2014/main" id="{EBDD276C-EF11-8F0F-336C-28E4F9EDF990}"/>
              </a:ext>
            </a:extLst>
          </p:cNvPr>
          <p:cNvSpPr/>
          <p:nvPr/>
        </p:nvSpPr>
        <p:spPr>
          <a:xfrm>
            <a:off x="7755673" y="4168209"/>
            <a:ext cx="1686187" cy="6827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F3703C1B-ADAC-6E83-2A2B-FCCD3A73687D}"/>
              </a:ext>
            </a:extLst>
          </p:cNvPr>
          <p:cNvSpPr/>
          <p:nvPr/>
        </p:nvSpPr>
        <p:spPr>
          <a:xfrm>
            <a:off x="7776621" y="5131762"/>
            <a:ext cx="1686187" cy="6827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Immagine che contiene testo, schermata, Carattere, numero&#10;&#10;Descrizione generata automaticamente">
            <a:extLst>
              <a:ext uri="{FF2B5EF4-FFF2-40B4-BE49-F238E27FC236}">
                <a16:creationId xmlns:a16="http://schemas.microsoft.com/office/drawing/2014/main" id="{B12664CB-9780-3D6C-6B0F-04E761166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518" y="1274530"/>
            <a:ext cx="6214482" cy="4927359"/>
          </a:xfrm>
          <a:prstGeom prst="rect">
            <a:avLst/>
          </a:prstGeom>
        </p:spPr>
      </p:pic>
      <p:sp>
        <p:nvSpPr>
          <p:cNvPr id="11" name="Ovale 10">
            <a:extLst>
              <a:ext uri="{FF2B5EF4-FFF2-40B4-BE49-F238E27FC236}">
                <a16:creationId xmlns:a16="http://schemas.microsoft.com/office/drawing/2014/main" id="{A0CF8304-B8F4-C6BD-EA2D-91165770A9B3}"/>
              </a:ext>
            </a:extLst>
          </p:cNvPr>
          <p:cNvSpPr/>
          <p:nvPr/>
        </p:nvSpPr>
        <p:spPr>
          <a:xfrm>
            <a:off x="7520971" y="3146237"/>
            <a:ext cx="3883674" cy="11839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4388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235806" y="242967"/>
            <a:ext cx="11911504" cy="774270"/>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5" name="CasellaDiTesto 4">
            <a:extLst>
              <a:ext uri="{FF2B5EF4-FFF2-40B4-BE49-F238E27FC236}">
                <a16:creationId xmlns:a16="http://schemas.microsoft.com/office/drawing/2014/main" id="{70FAD09A-ADEE-3A6C-FE7A-84880C0FDEDF}"/>
              </a:ext>
            </a:extLst>
          </p:cNvPr>
          <p:cNvSpPr txBox="1"/>
          <p:nvPr/>
        </p:nvSpPr>
        <p:spPr>
          <a:xfrm>
            <a:off x="165035" y="1121605"/>
            <a:ext cx="11789277" cy="646331"/>
          </a:xfrm>
          <a:prstGeom prst="rect">
            <a:avLst/>
          </a:prstGeom>
          <a:noFill/>
        </p:spPr>
        <p:txBody>
          <a:bodyPr wrap="square">
            <a:spAutoFit/>
          </a:bodyPr>
          <a:lstStyle/>
          <a:p>
            <a:r>
              <a:rPr lang="it-IT" altLang="it-IT" sz="1800" b="1" u="sng" dirty="0">
                <a:solidFill>
                  <a:srgbClr val="002060"/>
                </a:solidFill>
                <a:latin typeface="Amasis MT Pro Black" panose="020B0604020202020204" pitchFamily="18" charset="0"/>
                <a:cs typeface="Times New Roman" panose="02020603050405020304" pitchFamily="18" charset="0"/>
              </a:rPr>
              <a:t>INDICAZIONI </a:t>
            </a:r>
            <a:r>
              <a:rPr lang="it-IT" sz="1800" b="1" u="sng" dirty="0">
                <a:solidFill>
                  <a:srgbClr val="002060"/>
                </a:solidFill>
                <a:effectLst/>
                <a:latin typeface="Amasis MT Pro Black" panose="020B0604020202020204" pitchFamily="18" charset="0"/>
                <a:ea typeface="Calibri" panose="020F0502020204030204" pitchFamily="34" charset="0"/>
                <a:cs typeface="Times New Roman" panose="02020603050405020304" pitchFamily="18" charset="0"/>
              </a:rPr>
              <a:t>PER LA COMPILAZIONE DELLA DOMANDA ONLINE</a:t>
            </a:r>
          </a:p>
          <a:p>
            <a:r>
              <a:rPr lang="en-US" b="1" u="sng" dirty="0">
                <a:solidFill>
                  <a:srgbClr val="FF0000"/>
                </a:solidFill>
                <a:latin typeface="Amasis MT Pro Black" panose="020B0604020202020204" pitchFamily="18" charset="0"/>
                <a:cs typeface="Times New Roman" panose="02020603050405020304" pitchFamily="18" charset="0"/>
              </a:rPr>
              <a:t>INSTRUCTIONS FOR THE COMPLETION OF THE ONLINE APPLICATION</a:t>
            </a:r>
            <a:endParaRPr lang="it-IT" b="1" u="sng" dirty="0">
              <a:solidFill>
                <a:srgbClr val="FF0000"/>
              </a:solidFill>
              <a:latin typeface="Amasis MT Pro Black" panose="020B06040202020202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754910E4-55C3-19B3-2DC0-EF5A3B6DCAF3}"/>
              </a:ext>
            </a:extLst>
          </p:cNvPr>
          <p:cNvSpPr txBox="1"/>
          <p:nvPr/>
        </p:nvSpPr>
        <p:spPr>
          <a:xfrm>
            <a:off x="473992" y="2279885"/>
            <a:ext cx="6292567" cy="4154984"/>
          </a:xfrm>
          <a:prstGeom prst="rect">
            <a:avLst/>
          </a:prstGeom>
          <a:noFill/>
        </p:spPr>
        <p:txBody>
          <a:bodyPr wrap="square">
            <a:spAutoFit/>
          </a:bodyPr>
          <a:lstStyle/>
          <a:p>
            <a:r>
              <a:rPr lang="it-IT" sz="2400" b="1" dirty="0">
                <a:solidFill>
                  <a:srgbClr val="002060"/>
                </a:solidFill>
              </a:rPr>
              <a:t>Q</a:t>
            </a:r>
            <a:r>
              <a:rPr lang="it-IT" sz="2400" b="1" dirty="0">
                <a:solidFill>
                  <a:srgbClr val="002060"/>
                </a:solidFill>
                <a:latin typeface="+mn-lt"/>
              </a:rPr>
              <a:t>uando hai completato la procedura di accreditamento, ti verrà inviata una mail con il tuo Username, inseriscilo insieme alla password che hai scelto e clicca su LOGIN  </a:t>
            </a:r>
            <a:r>
              <a:rPr lang="it-IT" sz="2400" dirty="0">
                <a:solidFill>
                  <a:srgbClr val="002060"/>
                </a:solidFill>
                <a:latin typeface="+mn-lt"/>
              </a:rPr>
              <a:t>come indicato in figura</a:t>
            </a:r>
          </a:p>
          <a:p>
            <a:r>
              <a:rPr lang="en-US" sz="2400" b="1" dirty="0">
                <a:solidFill>
                  <a:srgbClr val="FF0000"/>
                </a:solidFill>
              </a:rPr>
              <a:t>When you have completed the accreditation procedure, you will receive an email containing the username you will have to enter, along with the password you have chosen. Then click LOGIN, as shown in the picture</a:t>
            </a:r>
          </a:p>
          <a:p>
            <a:r>
              <a:rPr lang="en-US" sz="2400" b="1" dirty="0">
                <a:solidFill>
                  <a:srgbClr val="FF0000"/>
                </a:solidFill>
              </a:rPr>
              <a:t>                    </a:t>
            </a:r>
            <a:endParaRPr lang="it-IT" sz="2400" b="1" dirty="0">
              <a:solidFill>
                <a:srgbClr val="FF0000"/>
              </a:solidFill>
            </a:endParaRPr>
          </a:p>
        </p:txBody>
      </p:sp>
      <p:pic>
        <p:nvPicPr>
          <p:cNvPr id="7" name="Immagine 6" descr="Immagine che contiene testo, schermata, Carattere, numero&#10;&#10;Descrizione generata automaticamente">
            <a:extLst>
              <a:ext uri="{FF2B5EF4-FFF2-40B4-BE49-F238E27FC236}">
                <a16:creationId xmlns:a16="http://schemas.microsoft.com/office/drawing/2014/main" id="{0FC9125F-56C7-C3B0-CE88-1CBE76B0A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916" y="1730027"/>
            <a:ext cx="4130445" cy="5004909"/>
          </a:xfrm>
          <a:prstGeom prst="rect">
            <a:avLst/>
          </a:prstGeom>
        </p:spPr>
      </p:pic>
      <p:sp>
        <p:nvSpPr>
          <p:cNvPr id="25" name="Ovale 24">
            <a:extLst>
              <a:ext uri="{FF2B5EF4-FFF2-40B4-BE49-F238E27FC236}">
                <a16:creationId xmlns:a16="http://schemas.microsoft.com/office/drawing/2014/main" id="{36090B54-3CCE-302E-8E0C-179B93999E4D}"/>
              </a:ext>
            </a:extLst>
          </p:cNvPr>
          <p:cNvSpPr/>
          <p:nvPr/>
        </p:nvSpPr>
        <p:spPr>
          <a:xfrm>
            <a:off x="8089236" y="3889248"/>
            <a:ext cx="2708459" cy="9630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0427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0630" y="265966"/>
            <a:ext cx="11911504" cy="774270"/>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5" name="CasellaDiTesto 4">
            <a:extLst>
              <a:ext uri="{FF2B5EF4-FFF2-40B4-BE49-F238E27FC236}">
                <a16:creationId xmlns:a16="http://schemas.microsoft.com/office/drawing/2014/main" id="{70FAD09A-ADEE-3A6C-FE7A-84880C0FDEDF}"/>
              </a:ext>
            </a:extLst>
          </p:cNvPr>
          <p:cNvSpPr txBox="1"/>
          <p:nvPr/>
        </p:nvSpPr>
        <p:spPr>
          <a:xfrm>
            <a:off x="226672" y="1505238"/>
            <a:ext cx="5024837" cy="1200329"/>
          </a:xfrm>
          <a:prstGeom prst="rect">
            <a:avLst/>
          </a:prstGeom>
          <a:noFill/>
        </p:spPr>
        <p:txBody>
          <a:bodyPr wrap="square">
            <a:spAutoFit/>
          </a:bodyPr>
          <a:lstStyle/>
          <a:p>
            <a:r>
              <a:rPr lang="it-IT" altLang="it-IT" sz="1800" b="1" u="sng" dirty="0">
                <a:solidFill>
                  <a:srgbClr val="002060"/>
                </a:solidFill>
                <a:latin typeface="Amasis MT Pro Black" panose="020B0604020202020204" pitchFamily="18" charset="0"/>
                <a:cs typeface="Times New Roman" panose="02020603050405020304" pitchFamily="18" charset="0"/>
              </a:rPr>
              <a:t>INDICAZIONI </a:t>
            </a:r>
            <a:r>
              <a:rPr lang="it-IT" sz="1800" b="1" u="sng" dirty="0">
                <a:solidFill>
                  <a:srgbClr val="002060"/>
                </a:solidFill>
                <a:effectLst/>
                <a:latin typeface="Amasis MT Pro Black" panose="020B0604020202020204" pitchFamily="18" charset="0"/>
                <a:ea typeface="Calibri" panose="020F0502020204030204" pitchFamily="34" charset="0"/>
                <a:cs typeface="Times New Roman" panose="02020603050405020304" pitchFamily="18" charset="0"/>
              </a:rPr>
              <a:t>PER LA COMPILAZIONE DELLA DOMANDA ONLINE</a:t>
            </a:r>
          </a:p>
          <a:p>
            <a:r>
              <a:rPr lang="en-US" b="1" u="sng" dirty="0">
                <a:solidFill>
                  <a:srgbClr val="FF0000"/>
                </a:solidFill>
                <a:latin typeface="Amasis MT Pro Black" panose="020B0604020202020204" pitchFamily="18" charset="0"/>
                <a:cs typeface="Times New Roman" panose="02020603050405020304" pitchFamily="18" charset="0"/>
              </a:rPr>
              <a:t>INSTRUCTIONS FOR THE COMPLETION OF THE ONLINE APPLICATION</a:t>
            </a:r>
            <a:endParaRPr lang="it-IT" b="1" u="sng" dirty="0">
              <a:solidFill>
                <a:srgbClr val="FF0000"/>
              </a:solidFill>
              <a:latin typeface="Amasis MT Pro Black" panose="020B06040202020202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BEB2C71D-E4FB-5922-E916-C1DE70C94230}"/>
              </a:ext>
            </a:extLst>
          </p:cNvPr>
          <p:cNvSpPr txBox="1"/>
          <p:nvPr/>
        </p:nvSpPr>
        <p:spPr>
          <a:xfrm>
            <a:off x="346046" y="3170569"/>
            <a:ext cx="5253398" cy="2308324"/>
          </a:xfrm>
          <a:prstGeom prst="rect">
            <a:avLst/>
          </a:prstGeom>
          <a:noFill/>
        </p:spPr>
        <p:txBody>
          <a:bodyPr wrap="square">
            <a:spAutoFit/>
          </a:bodyPr>
          <a:lstStyle/>
          <a:p>
            <a:r>
              <a:rPr lang="it-IT" sz="2400" dirty="0">
                <a:solidFill>
                  <a:srgbClr val="002060"/>
                </a:solidFill>
                <a:ea typeface="Calibri" panose="020F0502020204030204" pitchFamily="34" charset="0"/>
                <a:cs typeface="Times New Roman" panose="02020603050405020304" pitchFamily="18" charset="0"/>
              </a:rPr>
              <a:t>Una volta registrato potrai presentare la domanda cliccando su </a:t>
            </a:r>
            <a:r>
              <a:rPr lang="it-IT" sz="2400" b="1" dirty="0">
                <a:solidFill>
                  <a:srgbClr val="002060"/>
                </a:solidFill>
                <a:ea typeface="Calibri" panose="020F0502020204030204" pitchFamily="34" charset="0"/>
                <a:cs typeface="Times New Roman" panose="02020603050405020304" pitchFamily="18" charset="0"/>
              </a:rPr>
              <a:t>R</a:t>
            </a:r>
            <a:r>
              <a:rPr lang="it-IT" sz="2400" b="1" dirty="0">
                <a:solidFill>
                  <a:srgbClr val="002060"/>
                </a:solidFill>
                <a:effectLst/>
                <a:ea typeface="Calibri" panose="020F0502020204030204" pitchFamily="34" charset="0"/>
                <a:cs typeface="Times New Roman" panose="02020603050405020304" pitchFamily="18" charset="0"/>
              </a:rPr>
              <a:t>ichiesta di benefici e servizi</a:t>
            </a:r>
            <a:r>
              <a:rPr lang="it-IT" sz="2400" dirty="0">
                <a:solidFill>
                  <a:srgbClr val="002060"/>
                </a:solidFill>
                <a:effectLst/>
                <a:ea typeface="Calibri" panose="020F0502020204030204" pitchFamily="34" charset="0"/>
                <a:cs typeface="Times New Roman" panose="02020603050405020304" pitchFamily="18" charset="0"/>
              </a:rPr>
              <a:t>: </a:t>
            </a:r>
          </a:p>
          <a:p>
            <a:r>
              <a:rPr lang="en-US" sz="2400" dirty="0">
                <a:solidFill>
                  <a:srgbClr val="FF0000"/>
                </a:solidFill>
              </a:rPr>
              <a:t>Once registered, you will be able to apply by selecting </a:t>
            </a:r>
            <a:r>
              <a:rPr lang="en-US" sz="2400" b="1" dirty="0">
                <a:solidFill>
                  <a:srgbClr val="FF0000"/>
                </a:solidFill>
              </a:rPr>
              <a:t>Application for services</a:t>
            </a:r>
            <a:endParaRPr lang="it-IT" sz="2400" b="1" dirty="0">
              <a:solidFill>
                <a:srgbClr val="FF0000"/>
              </a:solidFill>
            </a:endParaRPr>
          </a:p>
        </p:txBody>
      </p:sp>
      <p:pic>
        <p:nvPicPr>
          <p:cNvPr id="3" name="Immagine 2" descr="Immagine che contiene testo, schermata, Carattere, software&#10;&#10;Descrizione generata automaticamente">
            <a:extLst>
              <a:ext uri="{FF2B5EF4-FFF2-40B4-BE49-F238E27FC236}">
                <a16:creationId xmlns:a16="http://schemas.microsoft.com/office/drawing/2014/main" id="{CC2F0CEB-3191-C8DF-300A-4A699ECA4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768" y="2477213"/>
            <a:ext cx="6654232" cy="3997764"/>
          </a:xfrm>
          <a:prstGeom prst="rect">
            <a:avLst/>
          </a:prstGeom>
        </p:spPr>
      </p:pic>
      <p:sp>
        <p:nvSpPr>
          <p:cNvPr id="16" name="Ovale 15">
            <a:extLst>
              <a:ext uri="{FF2B5EF4-FFF2-40B4-BE49-F238E27FC236}">
                <a16:creationId xmlns:a16="http://schemas.microsoft.com/office/drawing/2014/main" id="{D8884366-7CD0-AF51-7ABE-80A86B5D17CA}"/>
              </a:ext>
            </a:extLst>
          </p:cNvPr>
          <p:cNvSpPr/>
          <p:nvPr/>
        </p:nvSpPr>
        <p:spPr>
          <a:xfrm>
            <a:off x="5537768" y="3944802"/>
            <a:ext cx="1874967" cy="8187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3087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136451" y="136812"/>
            <a:ext cx="11919097" cy="863976"/>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STUDENTI PRIVI DI UN DOCUMENTO DI RICONOSCIMENTO ITALIANO (CARTA DI IDENTITA’, PATENTE DI GUIDA, PASSAPORTO) E NON RESIDENTI IN ITALIA E PER STUDENTI MINORENNI</a:t>
            </a:r>
          </a:p>
          <a:p>
            <a:pPr algn="l"/>
            <a:r>
              <a:rPr lang="it-IT"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STUDENTS UNDER 18 AND STUDENTS WITHOUT A VALID ITALIAN ID (SUCH AS AN IDENTIFICATION CARD, PASSPORT OR DRIVING LICENCE) WHO WANT TO ACCESS THE ERDIS STUDENT SERVICES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it-IT" sz="1800" dirty="0"/>
            </a:br>
            <a:endParaRPr lang="it-IT" sz="1800" dirty="0"/>
          </a:p>
        </p:txBody>
      </p:sp>
      <p:sp>
        <p:nvSpPr>
          <p:cNvPr id="5" name="CasellaDiTesto 4">
            <a:extLst>
              <a:ext uri="{FF2B5EF4-FFF2-40B4-BE49-F238E27FC236}">
                <a16:creationId xmlns:a16="http://schemas.microsoft.com/office/drawing/2014/main" id="{EF8DC1A8-98D8-B5EB-9A00-697A0753EA7A}"/>
              </a:ext>
            </a:extLst>
          </p:cNvPr>
          <p:cNvSpPr txBox="1"/>
          <p:nvPr/>
        </p:nvSpPr>
        <p:spPr>
          <a:xfrm>
            <a:off x="347225" y="2601706"/>
            <a:ext cx="3707147" cy="2308324"/>
          </a:xfrm>
          <a:prstGeom prst="rect">
            <a:avLst/>
          </a:prstGeom>
          <a:noFill/>
        </p:spPr>
        <p:txBody>
          <a:bodyPr wrap="square">
            <a:spAutoFit/>
          </a:bodyPr>
          <a:lstStyle/>
          <a:p>
            <a:r>
              <a:rPr lang="it-IT" sz="1800" b="1" dirty="0">
                <a:solidFill>
                  <a:srgbClr val="002060"/>
                </a:solidFill>
                <a:latin typeface="Amasis MT Pro Black" panose="020B0604020202020204" pitchFamily="18" charset="0"/>
                <a:ea typeface="Calibri" panose="020F0502020204030204" pitchFamily="34" charset="0"/>
                <a:cs typeface="Times New Roman" panose="02020603050405020304" pitchFamily="18" charset="0"/>
              </a:rPr>
              <a:t>Per richiedere Borsa di studio/posto alloggio clicca su Borsa di studio e posto alloggio</a:t>
            </a:r>
            <a:endParaRPr lang="it-IT" sz="1800" b="1" dirty="0">
              <a:solidFill>
                <a:srgbClr val="002060"/>
              </a:solidFill>
              <a:effectLst/>
              <a:latin typeface="Amasis MT Pro Black" panose="020B0604020202020204" pitchFamily="18" charset="0"/>
              <a:ea typeface="Calibri" panose="020F0502020204030204" pitchFamily="34" charset="0"/>
              <a:cs typeface="Times New Roman" panose="02020603050405020304" pitchFamily="18" charset="0"/>
            </a:endParaRPr>
          </a:p>
          <a:p>
            <a:r>
              <a:rPr lang="en-US" b="1" dirty="0">
                <a:solidFill>
                  <a:srgbClr val="FF0000"/>
                </a:solidFill>
                <a:latin typeface="Amasis MT Pro Black" panose="020B0604020202020204" pitchFamily="18" charset="0"/>
                <a:cs typeface="Times New Roman" panose="02020603050405020304" pitchFamily="18" charset="0"/>
              </a:rPr>
              <a:t>To request a scholarship/accommodation click on Scholarship and housing service</a:t>
            </a:r>
            <a:endParaRPr lang="it-IT" b="1" dirty="0">
              <a:solidFill>
                <a:srgbClr val="FF0000"/>
              </a:solidFill>
              <a:latin typeface="Amasis MT Pro Black" panose="020B0604020202020204" pitchFamily="18" charset="0"/>
              <a:cs typeface="Times New Roman" panose="02020603050405020304" pitchFamily="18" charset="0"/>
            </a:endParaRPr>
          </a:p>
        </p:txBody>
      </p:sp>
      <p:pic>
        <p:nvPicPr>
          <p:cNvPr id="3" name="Immagine 2" descr="Immagine che contiene testo, schermata, software, Pagina Web&#10;&#10;Descrizione generata automaticamente">
            <a:extLst>
              <a:ext uri="{FF2B5EF4-FFF2-40B4-BE49-F238E27FC236}">
                <a16:creationId xmlns:a16="http://schemas.microsoft.com/office/drawing/2014/main" id="{25B5AADD-204B-6342-3152-E3C97AA3F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694" y="1916328"/>
            <a:ext cx="8063306" cy="3940884"/>
          </a:xfrm>
          <a:prstGeom prst="rect">
            <a:avLst/>
          </a:prstGeom>
        </p:spPr>
      </p:pic>
      <p:sp>
        <p:nvSpPr>
          <p:cNvPr id="4" name="Ovale 3">
            <a:extLst>
              <a:ext uri="{FF2B5EF4-FFF2-40B4-BE49-F238E27FC236}">
                <a16:creationId xmlns:a16="http://schemas.microsoft.com/office/drawing/2014/main" id="{77515CDC-6C8C-6631-CF56-4B1E8DDE670D}"/>
              </a:ext>
            </a:extLst>
          </p:cNvPr>
          <p:cNvSpPr/>
          <p:nvPr/>
        </p:nvSpPr>
        <p:spPr>
          <a:xfrm>
            <a:off x="4054372" y="3640822"/>
            <a:ext cx="2373343" cy="111268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83640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1890</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Amasis MT Pro</vt:lpstr>
      <vt:lpstr>Amasis MT Pro Black</vt: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 inviare la tua richiesta di benefici e servizi all’ERDIS MARCHE e consultarne lo stato, registrati nell’Area Riservata. Per registrarsi nell’Area Riservata sarà necessario essere in possesso delle credenziali SPID di livello 2 o della Carta di Identità Elettronica (CIE) o Carta nazionale dei servizi (CNS). Le credenziali (utente e password) già rilasciate saranno progressivamente dismesse nei prossimi mesi, comunque entro e non oltre il 30 settembre 2021. Se hai già attivato la tua identità digitale (SPID/CIE/CNS) il loro utilizzo ti consentirà di accedere subito alla tua area personale. Se invece non hai ancora attivato SPID, puoi trovare tutte le informazioni necessarie e le possibilità di attivazione fra cui scegliere su https://www.spid.gov.it/richiedi-spid. Al termine della procedura di accreditamento, potrai effettuare il login ed accedere al  nell’Area Riservata.</dc:title>
  <dc:creator>ANNA BORGESE</dc:creator>
  <cp:lastModifiedBy>Andreina  Castelli</cp:lastModifiedBy>
  <cp:revision>77</cp:revision>
  <dcterms:created xsi:type="dcterms:W3CDTF">2021-07-02T09:15:57Z</dcterms:created>
  <dcterms:modified xsi:type="dcterms:W3CDTF">2023-07-21T08:15:15Z</dcterms:modified>
</cp:coreProperties>
</file>