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6" r:id="rId3"/>
    <p:sldId id="273" r:id="rId4"/>
    <p:sldId id="268" r:id="rId5"/>
    <p:sldId id="271" r:id="rId6"/>
    <p:sldId id="274" r:id="rId7"/>
    <p:sldId id="272" r:id="rId8"/>
    <p:sldId id="256" r:id="rId9"/>
    <p:sldId id="275" r:id="rId10"/>
    <p:sldId id="258" r:id="rId11"/>
    <p:sldId id="257" r:id="rId12"/>
    <p:sldId id="279" r:id="rId13"/>
    <p:sldId id="277" r:id="rId14"/>
    <p:sldId id="280" r:id="rId15"/>
    <p:sldId id="262"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CCFF"/>
    <a:srgbClr val="CCFFFF"/>
    <a:srgbClr val="D3F4F9"/>
    <a:srgbClr val="0099CC"/>
    <a:srgbClr val="33CCCC"/>
    <a:srgbClr val="00CC99"/>
    <a:srgbClr val="99CCFF"/>
    <a:srgbClr val="66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A0D9A84-33E4-420F-9A4A-74101B325F56}" type="datetimeFigureOut">
              <a:rPr lang="it-IT" smtClean="0"/>
              <a:t>04/07/2023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341364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A0D9A84-33E4-420F-9A4A-74101B325F56}" type="datetimeFigureOut">
              <a:rPr lang="it-IT" smtClean="0"/>
              <a:t>04/07/2023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175484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A0D9A84-33E4-420F-9A4A-74101B325F56}" type="datetimeFigureOut">
              <a:rPr lang="it-IT" smtClean="0"/>
              <a:t>04/07/2023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400159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A0D9A84-33E4-420F-9A4A-74101B325F56}" type="datetimeFigureOut">
              <a:rPr lang="it-IT" smtClean="0"/>
              <a:t>04/07/2023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188268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DA0D9A84-33E4-420F-9A4A-74101B325F56}" type="datetimeFigureOut">
              <a:rPr lang="it-IT" smtClean="0"/>
              <a:t>04/07/2023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117015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A0D9A84-33E4-420F-9A4A-74101B325F56}" type="datetimeFigureOut">
              <a:rPr lang="it-IT" smtClean="0"/>
              <a:t>04/07/2023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132298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A0D9A84-33E4-420F-9A4A-74101B325F56}" type="datetimeFigureOut">
              <a:rPr lang="it-IT" smtClean="0"/>
              <a:t>04/07/2023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97023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A0D9A84-33E4-420F-9A4A-74101B325F56}" type="datetimeFigureOut">
              <a:rPr lang="it-IT" smtClean="0"/>
              <a:t>04/07/2023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157735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A0D9A84-33E4-420F-9A4A-74101B325F56}" type="datetimeFigureOut">
              <a:rPr lang="it-IT" smtClean="0"/>
              <a:t>04/07/2023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318809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DA0D9A84-33E4-420F-9A4A-74101B325F56}" type="datetimeFigureOut">
              <a:rPr lang="it-IT" smtClean="0"/>
              <a:t>04/07/2023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83326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DA0D9A84-33E4-420F-9A4A-74101B325F56}" type="datetimeFigureOut">
              <a:rPr lang="it-IT" smtClean="0"/>
              <a:t>04/07/2023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E64D68-B37B-4303-AEBD-560DFEA2D952}" type="slidenum">
              <a:rPr lang="it-IT" smtClean="0"/>
              <a:t>‹N›</a:t>
            </a:fld>
            <a:endParaRPr lang="it-IT"/>
          </a:p>
        </p:txBody>
      </p:sp>
    </p:spTree>
    <p:extLst>
      <p:ext uri="{BB962C8B-B14F-4D97-AF65-F5344CB8AC3E}">
        <p14:creationId xmlns:p14="http://schemas.microsoft.com/office/powerpoint/2010/main" val="221259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t="-6000" b="-13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D9A84-33E4-420F-9A4A-74101B325F56}" type="datetimeFigureOut">
              <a:rPr lang="it-IT" smtClean="0"/>
              <a:t>04/07/2023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64D68-B37B-4303-AEBD-560DFEA2D952}" type="slidenum">
              <a:rPr lang="it-IT" smtClean="0"/>
              <a:t>‹N›</a:t>
            </a:fld>
            <a:endParaRPr lang="it-IT"/>
          </a:p>
        </p:txBody>
      </p:sp>
    </p:spTree>
    <p:extLst>
      <p:ext uri="{BB962C8B-B14F-4D97-AF65-F5344CB8AC3E}">
        <p14:creationId xmlns:p14="http://schemas.microsoft.com/office/powerpoint/2010/main" val="361595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indicenormativa.it/sites/default/files/Circolare%20ministeriale%20CI%20_2.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2954453" y="2487169"/>
            <a:ext cx="2556331" cy="2134226"/>
          </a:xfrm>
          <a:prstGeom prst="rect">
            <a:avLst/>
          </a:prstGeom>
          <a:solidFill>
            <a:schemeClr val="accent1">
              <a:lumMod val="20000"/>
              <a:lumOff val="80000"/>
            </a:schemeClr>
          </a:solidFill>
        </p:spPr>
        <p:txBody>
          <a:bodyPr vert="horz" lIns="91440" tIns="45720" rIns="91440" bIns="45720" numCol="1"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it-IT" sz="1600" dirty="0"/>
          </a:p>
          <a:p>
            <a:pPr algn="l"/>
            <a:endParaRPr lang="it-IT" sz="1600" dirty="0"/>
          </a:p>
          <a:p>
            <a:pPr algn="l"/>
            <a:r>
              <a:rPr lang="it-IT" sz="1600" dirty="0"/>
              <a:t>Per compilare la domanda di borsa di studio e dei vari benefici devi entrare nel sito www.erdis.it e fare click su </a:t>
            </a:r>
            <a:r>
              <a:rPr lang="it-IT" sz="1600" b="1" dirty="0"/>
              <a:t>AREA RISERVATA STUDENTI </a:t>
            </a:r>
            <a:r>
              <a:rPr lang="it-IT" sz="1600" dirty="0"/>
              <a:t>come mostrato in figura</a:t>
            </a:r>
          </a:p>
          <a:p>
            <a:endParaRPr lang="it-IT" sz="1600" dirty="0"/>
          </a:p>
          <a:p>
            <a:endParaRPr lang="it-IT" sz="1600" dirty="0"/>
          </a:p>
          <a:p>
            <a:endParaRPr lang="it-IT" sz="1600" dirty="0"/>
          </a:p>
          <a:p>
            <a:endParaRPr lang="it-IT" sz="1600" dirty="0"/>
          </a:p>
          <a:p>
            <a:endParaRPr lang="it-IT" sz="1600" dirty="0"/>
          </a:p>
          <a:p>
            <a:pPr algn="l"/>
            <a:endParaRPr lang="it-IT" sz="1600" dirty="0"/>
          </a:p>
          <a:p>
            <a:pPr algn="l"/>
            <a:endParaRPr lang="it-IT" sz="1600" dirty="0"/>
          </a:p>
        </p:txBody>
      </p:sp>
      <p:sp>
        <p:nvSpPr>
          <p:cNvPr id="8" name="Titolo 1">
            <a:extLst>
              <a:ext uri="{FF2B5EF4-FFF2-40B4-BE49-F238E27FC236}">
                <a16:creationId xmlns:a16="http://schemas.microsoft.com/office/drawing/2014/main" id="{F4EFCC42-378A-4321-BF8E-50908E31EA0D}"/>
              </a:ext>
            </a:extLst>
          </p:cNvPr>
          <p:cNvSpPr txBox="1">
            <a:spLocks/>
          </p:cNvSpPr>
          <p:nvPr/>
        </p:nvSpPr>
        <p:spPr>
          <a:xfrm>
            <a:off x="3504" y="3056710"/>
            <a:ext cx="2743778" cy="1564684"/>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000" b="1" u="sng" dirty="0">
                <a:solidFill>
                  <a:srgbClr val="006600"/>
                </a:solidFill>
                <a:latin typeface="Amasis MT Pro" panose="020B0604020202020204" pitchFamily="18" charset="0"/>
              </a:rPr>
              <a:t>INDICAZIONI PER ACCEDERE ALL’AREA RISERVATA STUDENTI</a:t>
            </a:r>
            <a:br>
              <a:rPr lang="it-IT" sz="2000" dirty="0"/>
            </a:br>
            <a:endParaRPr lang="it-IT" sz="2000" dirty="0"/>
          </a:p>
        </p:txBody>
      </p:sp>
      <p:pic>
        <p:nvPicPr>
          <p:cNvPr id="2" name="Immagine 1" descr="Immagine che contiene testo, schermata, Marchio, design&#10;&#10;Descrizione generata automaticamente">
            <a:extLst>
              <a:ext uri="{FF2B5EF4-FFF2-40B4-BE49-F238E27FC236}">
                <a16:creationId xmlns:a16="http://schemas.microsoft.com/office/drawing/2014/main" id="{BF819FF4-DA6A-9154-CD1D-3C126745D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6875" y="1475702"/>
            <a:ext cx="6128060" cy="4994923"/>
          </a:xfrm>
          <a:prstGeom prst="rect">
            <a:avLst/>
          </a:prstGeom>
        </p:spPr>
      </p:pic>
      <p:sp>
        <p:nvSpPr>
          <p:cNvPr id="4" name="Ovale 3">
            <a:extLst>
              <a:ext uri="{FF2B5EF4-FFF2-40B4-BE49-F238E27FC236}">
                <a16:creationId xmlns:a16="http://schemas.microsoft.com/office/drawing/2014/main" id="{8428B273-4993-DE3D-3A94-960B607F033C}"/>
              </a:ext>
            </a:extLst>
          </p:cNvPr>
          <p:cNvSpPr/>
          <p:nvPr/>
        </p:nvSpPr>
        <p:spPr>
          <a:xfrm>
            <a:off x="9188779" y="3718560"/>
            <a:ext cx="1150037" cy="7561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Tree>
    <p:extLst>
      <p:ext uri="{BB962C8B-B14F-4D97-AF65-F5344CB8AC3E}">
        <p14:creationId xmlns:p14="http://schemas.microsoft.com/office/powerpoint/2010/main" val="1260011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4893" y="802237"/>
            <a:ext cx="5066950" cy="5253526"/>
          </a:xfrm>
          <a:solidFill>
            <a:schemeClr val="accent1">
              <a:lumMod val="20000"/>
              <a:lumOff val="80000"/>
            </a:schemeClr>
          </a:solidFill>
        </p:spPr>
        <p:txBody>
          <a:bodyPr vert="horz" numCol="2" anchor="t" anchorCtr="0">
            <a:normAutofit/>
          </a:bodyPr>
          <a:lstStyle/>
          <a:p>
            <a:pPr algn="l"/>
            <a:b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it-IT" sz="2400" dirty="0">
                <a:solidFill>
                  <a:srgbClr val="000000"/>
                </a:solidFill>
                <a:cs typeface="Times New Roman" panose="02020603050405020304" pitchFamily="18" charset="0"/>
              </a:rPr>
              <a:t>Ti v</a:t>
            </a:r>
            <a:r>
              <a:rPr lang="it-IT" sz="2400" dirty="0">
                <a:solidFill>
                  <a:srgbClr val="000000"/>
                </a:solidFill>
                <a:effectLst/>
                <a:ea typeface="Calibri" panose="020F0502020204030204" pitchFamily="34" charset="0"/>
                <a:cs typeface="Times New Roman" panose="02020603050405020304" pitchFamily="18" charset="0"/>
              </a:rPr>
              <a:t>erranno richiesti i dati anagrafici, iscrizione universitaria, dati relativi al merito alla condizione economica, situazione reddituale ecc. che dovrai inserire attraverso apposite videate in cui occorre confermare i dati attraverso il tasto</a:t>
            </a:r>
            <a:endParaRPr lang="it-IT" sz="2400" dirty="0"/>
          </a:p>
        </p:txBody>
      </p:sp>
      <p:pic>
        <p:nvPicPr>
          <p:cNvPr id="5" name="Immagine 4">
            <a:extLst>
              <a:ext uri="{FF2B5EF4-FFF2-40B4-BE49-F238E27FC236}">
                <a16:creationId xmlns:a16="http://schemas.microsoft.com/office/drawing/2014/main" id="{FAEE6907-FE7C-5429-41DE-0D5FDE5EE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327" y="5727118"/>
            <a:ext cx="1581150" cy="361950"/>
          </a:xfrm>
          <a:prstGeom prst="rect">
            <a:avLst/>
          </a:prstGeom>
        </p:spPr>
      </p:pic>
      <p:pic>
        <p:nvPicPr>
          <p:cNvPr id="20" name="Immagine 19" descr="Immagine che contiene testo, schermata, Pagina Web, Sito Web&#10;&#10;Descrizione generata automaticamente">
            <a:extLst>
              <a:ext uri="{FF2B5EF4-FFF2-40B4-BE49-F238E27FC236}">
                <a16:creationId xmlns:a16="http://schemas.microsoft.com/office/drawing/2014/main" id="{32BF3BC1-4081-A10B-1F1C-E20219F8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245" y="677462"/>
            <a:ext cx="9389411" cy="5960488"/>
          </a:xfrm>
          <a:prstGeom prst="rect">
            <a:avLst/>
          </a:prstGeom>
        </p:spPr>
      </p:pic>
    </p:spTree>
    <p:extLst>
      <p:ext uri="{BB962C8B-B14F-4D97-AF65-F5344CB8AC3E}">
        <p14:creationId xmlns:p14="http://schemas.microsoft.com/office/powerpoint/2010/main" val="338326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39" y="1274249"/>
            <a:ext cx="11948718" cy="5627354"/>
          </a:xfrm>
          <a:solidFill>
            <a:schemeClr val="accent1">
              <a:lumMod val="20000"/>
              <a:lumOff val="80000"/>
            </a:schemeClr>
          </a:solidFill>
        </p:spPr>
        <p:txBody>
          <a:bodyPr vert="horz" numCol="2" anchor="ctr" anchorCtr="1">
            <a:normAutofit/>
          </a:bodyPr>
          <a:lstStyle/>
          <a:p>
            <a:pPr marR="90170" algn="l" fontAlgn="base"/>
            <a:r>
              <a:rPr lang="it-IT" sz="2400" spc="15" dirty="0">
                <a:solidFill>
                  <a:srgbClr val="000000"/>
                </a:solidFill>
                <a:effectLst/>
                <a:ea typeface="Calibri" panose="020F0502020204030204" pitchFamily="34" charset="0"/>
                <a:cs typeface="Times New Roman" panose="02020603050405020304" pitchFamily="18" charset="0"/>
              </a:rPr>
              <a:t>Una volta inseriti correttamente TUTTI i dati richiesti è possibile consultare un </a:t>
            </a:r>
            <a:br>
              <a:rPr lang="it-IT" sz="2400" spc="15" dirty="0">
                <a:solidFill>
                  <a:srgbClr val="000000"/>
                </a:solidFill>
                <a:effectLst/>
                <a:ea typeface="Calibri" panose="020F0502020204030204" pitchFamily="34" charset="0"/>
                <a:cs typeface="Times New Roman" panose="02020603050405020304" pitchFamily="18" charset="0"/>
              </a:rPr>
            </a:br>
            <a:r>
              <a:rPr lang="it-IT" sz="2400" b="1" spc="15" dirty="0">
                <a:solidFill>
                  <a:srgbClr val="000000"/>
                </a:solidFill>
                <a:effectLst/>
                <a:ea typeface="Calibri" panose="020F0502020204030204" pitchFamily="34" charset="0"/>
                <a:cs typeface="Times New Roman" panose="02020603050405020304" pitchFamily="18" charset="0"/>
              </a:rPr>
              <a:t>RIEPILOGO</a:t>
            </a:r>
            <a:r>
              <a:rPr lang="it-IT" sz="2400" spc="15" dirty="0">
                <a:solidFill>
                  <a:srgbClr val="000000"/>
                </a:solidFill>
                <a:effectLst/>
                <a:ea typeface="Calibri" panose="020F0502020204030204" pitchFamily="34" charset="0"/>
                <a:cs typeface="Times New Roman" panose="02020603050405020304" pitchFamily="18" charset="0"/>
              </a:rPr>
              <a:t> tramite il quale controllare i dati così introdotti. </a:t>
            </a:r>
            <a:br>
              <a:rPr lang="it-IT" sz="1800" spc="15" dirty="0">
                <a:solidFill>
                  <a:srgbClr val="000000"/>
                </a:solidFill>
                <a:ea typeface="Calibri" panose="020F0502020204030204" pitchFamily="34" charset="0"/>
                <a:cs typeface="Times New Roman" panose="02020603050405020304" pitchFamily="18" charset="0"/>
              </a:rPr>
            </a:br>
            <a:br>
              <a:rPr lang="it-IT" sz="1800" spc="15" dirty="0">
                <a:solidFill>
                  <a:srgbClr val="000000"/>
                </a:solidFill>
                <a:effectLst/>
                <a:ea typeface="Calibri" panose="020F0502020204030204" pitchFamily="34" charset="0"/>
                <a:cs typeface="Times New Roman" panose="02020603050405020304" pitchFamily="18" charset="0"/>
              </a:rPr>
            </a:br>
            <a:br>
              <a:rPr lang="it-IT" sz="1800" spc="15" dirty="0">
                <a:solidFill>
                  <a:srgbClr val="000000"/>
                </a:solidFill>
                <a:effectLst/>
                <a:ea typeface="Calibri" panose="020F0502020204030204" pitchFamily="34" charset="0"/>
                <a:cs typeface="Times New Roman" panose="02020603050405020304" pitchFamily="18" charset="0"/>
              </a:rPr>
            </a:br>
            <a:r>
              <a:rPr lang="it-IT" sz="1800" spc="1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br>
              <a:rPr lang="it-IT" sz="1800" dirty="0">
                <a:effectLst/>
                <a:latin typeface="Times New Roman" panose="02020603050405020304" pitchFamily="18" charset="0"/>
                <a:ea typeface="PMingLiU" panose="02020500000000000000" pitchFamily="18" charset="-120"/>
              </a:rPr>
            </a:br>
            <a:br>
              <a:rPr kumimoji="0" lang="it-IT" altLang="it-IT" sz="18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it-IT" altLang="it-IT" sz="18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it-IT" altLang="it-IT" sz="1600" b="0" i="0" u="none" strike="noStrike" cap="none" normalizeH="0" baseline="0" dirty="0">
                <a:ln>
                  <a:noFill/>
                </a:ln>
                <a:solidFill>
                  <a:schemeClr val="tx1"/>
                </a:solidFill>
                <a:effectLst/>
                <a:latin typeface="Arial" panose="020B0604020202020204" pitchFamily="34" charset="0"/>
              </a:rPr>
            </a:br>
            <a:br>
              <a:rPr lang="it-IT" sz="1600" dirty="0"/>
            </a:br>
            <a:br>
              <a:rPr lang="it-IT" sz="1600" dirty="0"/>
            </a:br>
            <a:br>
              <a:rPr lang="it-IT" sz="1600" dirty="0"/>
            </a:br>
            <a:br>
              <a:rPr lang="it-IT" sz="1600" dirty="0"/>
            </a:br>
            <a:br>
              <a:rPr lang="it-IT" sz="1600" dirty="0"/>
            </a:br>
            <a:br>
              <a:rPr lang="it-IT" sz="1600" dirty="0"/>
            </a:br>
            <a:endParaRPr lang="it-IT" sz="1600" dirty="0"/>
          </a:p>
        </p:txBody>
      </p:sp>
      <p:sp>
        <p:nvSpPr>
          <p:cNvPr id="3" name="Rectangle 2">
            <a:extLst>
              <a:ext uri="{FF2B5EF4-FFF2-40B4-BE49-F238E27FC236}">
                <a16:creationId xmlns:a16="http://schemas.microsoft.com/office/drawing/2014/main" id="{6AAF0505-3F65-4AA5-808C-780FFA3B128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_x0000_s0">
            <a:extLst>
              <a:ext uri="{FF2B5EF4-FFF2-40B4-BE49-F238E27FC236}">
                <a16:creationId xmlns:a16="http://schemas.microsoft.com/office/drawing/2014/main" id="{A9BD92B1-59A6-43CE-8E89-ADD78EB4169D}"/>
              </a:ext>
            </a:extLst>
          </p:cNvPr>
          <p:cNvSpPr txBox="1">
            <a:spLocks noChangeArrowheads="1"/>
          </p:cNvSpPr>
          <p:nvPr/>
        </p:nvSpPr>
        <p:spPr bwMode="auto">
          <a:xfrm>
            <a:off x="3689350" y="10821988"/>
            <a:ext cx="1809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A9BD5"/>
                </a:solidFill>
                <a:effectLst/>
                <a:latin typeface="Times New Roman" panose="02020603050405020304" pitchFamily="18" charset="0"/>
                <a:ea typeface="Calibri" panose="020F0502020204030204" pitchFamily="34" charset="0"/>
                <a:cs typeface="Times New Roman" panose="02020603050405020304" pitchFamily="18" charset="0"/>
              </a:rPr>
              <a:t>1</a:t>
            </a: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9" name="Immagine 8" descr="Immagine che contiene testo, schermata, Carattere, documento&#10;&#10;Descrizione generata automaticamente">
            <a:extLst>
              <a:ext uri="{FF2B5EF4-FFF2-40B4-BE49-F238E27FC236}">
                <a16:creationId xmlns:a16="http://schemas.microsoft.com/office/drawing/2014/main" id="{6A812BC8-2558-4C8F-9741-1AEBA8247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595" y="3127445"/>
            <a:ext cx="7543300" cy="3822900"/>
          </a:xfrm>
          <a:prstGeom prst="rect">
            <a:avLst/>
          </a:prstGeom>
        </p:spPr>
      </p:pic>
      <p:sp>
        <p:nvSpPr>
          <p:cNvPr id="10" name="Ovale 9">
            <a:extLst>
              <a:ext uri="{FF2B5EF4-FFF2-40B4-BE49-F238E27FC236}">
                <a16:creationId xmlns:a16="http://schemas.microsoft.com/office/drawing/2014/main" id="{17A0AFE0-8D0F-A9D9-2064-EBDAA1FD89B0}"/>
              </a:ext>
            </a:extLst>
          </p:cNvPr>
          <p:cNvSpPr/>
          <p:nvPr/>
        </p:nvSpPr>
        <p:spPr>
          <a:xfrm>
            <a:off x="5570016" y="3169920"/>
            <a:ext cx="1228868" cy="54883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6160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39" y="926592"/>
            <a:ext cx="11948718" cy="5975011"/>
          </a:xfrm>
          <a:solidFill>
            <a:schemeClr val="accent1">
              <a:lumMod val="20000"/>
              <a:lumOff val="80000"/>
            </a:schemeClr>
          </a:solidFill>
        </p:spPr>
        <p:txBody>
          <a:bodyPr vert="horz" numCol="2" anchor="ctr" anchorCtr="1">
            <a:normAutofit/>
          </a:bodyPr>
          <a:lstStyle/>
          <a:p>
            <a:pPr marR="90170" algn="l" fontAlgn="base"/>
            <a:r>
              <a:rPr lang="it-IT" sz="2400" spc="15"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A questo punto è possibile </a:t>
            </a:r>
            <a:r>
              <a:rPr lang="it-IT" sz="2400" b="1" spc="15"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completare </a:t>
            </a:r>
            <a:r>
              <a:rPr lang="it-IT" sz="2400" spc="15"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la domanda facendo click sul tasto </a:t>
            </a:r>
            <a:br>
              <a:rPr lang="it-IT" sz="1800" spc="15"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br>
            <a:br>
              <a:rPr lang="it-IT" sz="1800" spc="15" dirty="0">
                <a:solidFill>
                  <a:srgbClr val="000000"/>
                </a:solidFill>
                <a:effectLst/>
                <a:ea typeface="Calibri" panose="020F0502020204030204" pitchFamily="34" charset="0"/>
                <a:cs typeface="Times New Roman" panose="02020603050405020304" pitchFamily="18" charset="0"/>
              </a:rPr>
            </a:br>
            <a:br>
              <a:rPr lang="it-IT" sz="1800" spc="15" dirty="0">
                <a:solidFill>
                  <a:srgbClr val="000000"/>
                </a:solidFill>
                <a:effectLst/>
                <a:ea typeface="Calibri" panose="020F0502020204030204" pitchFamily="34" charset="0"/>
                <a:cs typeface="Times New Roman" panose="02020603050405020304" pitchFamily="18" charset="0"/>
              </a:rPr>
            </a:br>
            <a:r>
              <a:rPr lang="it-IT" sz="1800" spc="1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br>
              <a:rPr lang="it-IT" sz="1800" dirty="0">
                <a:effectLst/>
                <a:latin typeface="Times New Roman" panose="02020603050405020304" pitchFamily="18" charset="0"/>
                <a:ea typeface="PMingLiU" panose="02020500000000000000" pitchFamily="18" charset="-120"/>
              </a:rPr>
            </a:br>
            <a:br>
              <a:rPr kumimoji="0" lang="it-IT" altLang="it-IT" sz="18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it-IT" altLang="it-IT" sz="18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it-IT" altLang="it-IT" sz="1600" b="0" i="0" u="none" strike="noStrike" cap="none" normalizeH="0" baseline="0" dirty="0">
                <a:ln>
                  <a:noFill/>
                </a:ln>
                <a:solidFill>
                  <a:schemeClr val="tx1"/>
                </a:solidFill>
                <a:effectLst/>
                <a:latin typeface="Arial" panose="020B0604020202020204" pitchFamily="34" charset="0"/>
              </a:rPr>
            </a:br>
            <a:br>
              <a:rPr lang="it-IT" sz="1600" dirty="0"/>
            </a:br>
            <a:br>
              <a:rPr lang="it-IT" sz="1600" dirty="0"/>
            </a:br>
            <a:br>
              <a:rPr lang="it-IT" sz="1600" dirty="0"/>
            </a:br>
            <a:br>
              <a:rPr lang="it-IT" sz="1600" dirty="0"/>
            </a:br>
            <a:br>
              <a:rPr lang="it-IT" sz="1600" dirty="0"/>
            </a:br>
            <a:br>
              <a:rPr lang="it-IT" sz="1600" dirty="0"/>
            </a:br>
            <a:endParaRPr lang="it-IT" sz="1600" dirty="0"/>
          </a:p>
        </p:txBody>
      </p:sp>
      <p:sp>
        <p:nvSpPr>
          <p:cNvPr id="3" name="Rectangle 2">
            <a:extLst>
              <a:ext uri="{FF2B5EF4-FFF2-40B4-BE49-F238E27FC236}">
                <a16:creationId xmlns:a16="http://schemas.microsoft.com/office/drawing/2014/main" id="{6AAF0505-3F65-4AA5-808C-780FFA3B128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_x0000_s0">
            <a:extLst>
              <a:ext uri="{FF2B5EF4-FFF2-40B4-BE49-F238E27FC236}">
                <a16:creationId xmlns:a16="http://schemas.microsoft.com/office/drawing/2014/main" id="{A9BD92B1-59A6-43CE-8E89-ADD78EB4169D}"/>
              </a:ext>
            </a:extLst>
          </p:cNvPr>
          <p:cNvSpPr txBox="1">
            <a:spLocks noChangeArrowheads="1"/>
          </p:cNvSpPr>
          <p:nvPr/>
        </p:nvSpPr>
        <p:spPr bwMode="auto">
          <a:xfrm>
            <a:off x="3689350" y="10821988"/>
            <a:ext cx="1809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A9BD5"/>
                </a:solidFill>
                <a:effectLst/>
                <a:latin typeface="Times New Roman" panose="02020603050405020304" pitchFamily="18" charset="0"/>
                <a:ea typeface="Calibri" panose="020F0502020204030204" pitchFamily="34" charset="0"/>
                <a:cs typeface="Times New Roman" panose="02020603050405020304" pitchFamily="18" charset="0"/>
              </a:rPr>
              <a:t>1</a:t>
            </a: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6" name="Immagine 5" descr="Immagine che contiene testo, Carattere, logo, verde&#10;&#10;Descrizione generata automaticamente">
            <a:extLst>
              <a:ext uri="{FF2B5EF4-FFF2-40B4-BE49-F238E27FC236}">
                <a16:creationId xmlns:a16="http://schemas.microsoft.com/office/drawing/2014/main" id="{CAE7E3E2-A335-910F-E618-C3C28FB36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9084" y="2444276"/>
            <a:ext cx="1114005" cy="459748"/>
          </a:xfrm>
          <a:prstGeom prst="rect">
            <a:avLst/>
          </a:prstGeom>
        </p:spPr>
      </p:pic>
      <p:pic>
        <p:nvPicPr>
          <p:cNvPr id="13" name="Immagine 12" descr="Immagine che contiene testo, schermata, Carattere, software&#10;&#10;Descrizione generata automaticamente">
            <a:extLst>
              <a:ext uri="{FF2B5EF4-FFF2-40B4-BE49-F238E27FC236}">
                <a16:creationId xmlns:a16="http://schemas.microsoft.com/office/drawing/2014/main" id="{6F573975-A04D-B469-5E11-20947DB35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210" y="3011204"/>
            <a:ext cx="9423083" cy="3017740"/>
          </a:xfrm>
          <a:prstGeom prst="rect">
            <a:avLst/>
          </a:prstGeom>
        </p:spPr>
      </p:pic>
      <p:sp>
        <p:nvSpPr>
          <p:cNvPr id="10" name="Ovale 9">
            <a:extLst>
              <a:ext uri="{FF2B5EF4-FFF2-40B4-BE49-F238E27FC236}">
                <a16:creationId xmlns:a16="http://schemas.microsoft.com/office/drawing/2014/main" id="{17A0AFE0-8D0F-A9D9-2064-EBDAA1FD89B0}"/>
              </a:ext>
            </a:extLst>
          </p:cNvPr>
          <p:cNvSpPr/>
          <p:nvPr/>
        </p:nvSpPr>
        <p:spPr>
          <a:xfrm>
            <a:off x="9272339" y="5370016"/>
            <a:ext cx="1361954" cy="67112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185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3282" y="1325197"/>
            <a:ext cx="11948718" cy="5627354"/>
          </a:xfrm>
          <a:solidFill>
            <a:schemeClr val="accent1">
              <a:lumMod val="20000"/>
              <a:lumOff val="80000"/>
            </a:schemeClr>
          </a:solidFill>
        </p:spPr>
        <p:txBody>
          <a:bodyPr vert="horz" numCol="2" anchor="ctr" anchorCtr="1">
            <a:normAutofit/>
          </a:bodyPr>
          <a:lstStyle/>
          <a:p>
            <a:pPr marR="90170" algn="l" fontAlgn="base"/>
            <a:r>
              <a:rPr lang="it-IT" sz="2000" b="1" spc="15" dirty="0">
                <a:solidFill>
                  <a:srgbClr val="FF0000"/>
                </a:solidFill>
                <a:effectLst/>
                <a:ea typeface="Calibri" panose="020F0502020204030204" pitchFamily="34" charset="0"/>
                <a:cs typeface="Times New Roman" panose="02020603050405020304" pitchFamily="18" charset="0"/>
              </a:rPr>
              <a:t>MODIFICA DEI DATI INSERITI NELLA DOMANDA DEI BENEFICI</a:t>
            </a:r>
            <a:br>
              <a:rPr lang="it-IT" sz="2000" b="1" spc="15" dirty="0">
                <a:solidFill>
                  <a:srgbClr val="000000"/>
                </a:solidFill>
                <a:ea typeface="Calibri" panose="020F0502020204030204" pitchFamily="34" charset="0"/>
                <a:cs typeface="Times New Roman" panose="02020603050405020304" pitchFamily="18" charset="0"/>
              </a:rPr>
            </a:br>
            <a:br>
              <a:rPr lang="it-IT" sz="1800" spc="15" dirty="0">
                <a:solidFill>
                  <a:srgbClr val="000000"/>
                </a:solidFill>
                <a:ea typeface="Calibri" panose="020F0502020204030204" pitchFamily="34" charset="0"/>
                <a:cs typeface="Times New Roman" panose="02020603050405020304" pitchFamily="18" charset="0"/>
              </a:rPr>
            </a:br>
            <a:br>
              <a:rPr lang="it-IT" sz="1800" spc="15" dirty="0">
                <a:solidFill>
                  <a:srgbClr val="000000"/>
                </a:solidFill>
                <a:ea typeface="Calibri" panose="020F0502020204030204" pitchFamily="34" charset="0"/>
                <a:cs typeface="Times New Roman" panose="02020603050405020304" pitchFamily="18" charset="0"/>
              </a:rPr>
            </a:br>
            <a:r>
              <a:rPr lang="it-IT" sz="1800" b="1" spc="15" dirty="0">
                <a:solidFill>
                  <a:srgbClr val="FF0000"/>
                </a:solidFill>
                <a:effectLst/>
                <a:highlight>
                  <a:srgbClr val="FFFF00"/>
                </a:highlight>
                <a:ea typeface="Calibri" panose="020F0502020204030204" pitchFamily="34" charset="0"/>
                <a:cs typeface="Times New Roman" panose="02020603050405020304" pitchFamily="18" charset="0"/>
              </a:rPr>
              <a:t>PRESTARE MOLTA ATTENZIONE</a:t>
            </a:r>
            <a:br>
              <a:rPr lang="it-IT" sz="18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it-IT" sz="18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it-IT" sz="1800" dirty="0">
                <a:effectLst/>
                <a:latin typeface="Times New Roman" panose="02020603050405020304" pitchFamily="18" charset="0"/>
                <a:ea typeface="Calibri" panose="020F0502020204030204" pitchFamily="34" charset="0"/>
                <a:cs typeface="Times New Roman" panose="02020603050405020304" pitchFamily="18" charset="0"/>
              </a:rPr>
            </a:br>
            <a:r>
              <a:rPr lang="it-IT" sz="2400" spc="15" dirty="0">
                <a:latin typeface="Calibri Light" panose="020F0302020204030204" pitchFamily="34" charset="0"/>
                <a:cs typeface="Calibri Light" panose="020F0302020204030204" pitchFamily="34" charset="0"/>
              </a:rPr>
              <a:t>Se vuoi consultare la domanda senza modificarla clicca su </a:t>
            </a:r>
            <a:r>
              <a:rPr lang="it-IT" sz="2400" b="1" spc="15" dirty="0">
                <a:latin typeface="Calibri Light" panose="020F0302020204030204" pitchFamily="34" charset="0"/>
                <a:cs typeface="Calibri Light" panose="020F0302020204030204" pitchFamily="34" charset="0"/>
              </a:rPr>
              <a:t>Accedi alla sola visualizzazione</a:t>
            </a:r>
            <a:br>
              <a:rPr lang="it-IT" sz="2400" spc="15" dirty="0">
                <a:latin typeface="Calibri Light" panose="020F0302020204030204" pitchFamily="34" charset="0"/>
                <a:cs typeface="Calibri Light" panose="020F0302020204030204" pitchFamily="34" charset="0"/>
              </a:rPr>
            </a:br>
            <a:br>
              <a:rPr lang="it-IT" sz="1800" spc="15" dirty="0">
                <a:solidFill>
                  <a:srgbClr val="000000"/>
                </a:solidFill>
                <a:effectLst/>
                <a:ea typeface="Calibri" panose="020F0502020204030204" pitchFamily="34" charset="0"/>
                <a:cs typeface="Times New Roman" panose="02020603050405020304" pitchFamily="18" charset="0"/>
              </a:rPr>
            </a:br>
            <a:r>
              <a:rPr lang="it-IT" sz="1800" spc="1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br>
              <a:rPr lang="it-IT" sz="1800" dirty="0">
                <a:effectLst/>
                <a:latin typeface="Times New Roman" panose="02020603050405020304" pitchFamily="18" charset="0"/>
                <a:ea typeface="PMingLiU" panose="02020500000000000000" pitchFamily="18" charset="-120"/>
              </a:rPr>
            </a:br>
            <a:r>
              <a:rPr lang="it-IT" sz="2400" spc="15" dirty="0">
                <a:latin typeface="Calibri Light" panose="020F0302020204030204" pitchFamily="34" charset="0"/>
                <a:cs typeface="Calibri Light" panose="020F0302020204030204" pitchFamily="34" charset="0"/>
              </a:rPr>
              <a:t>Se vuoi modificare la domanda clicca su </a:t>
            </a:r>
            <a:r>
              <a:rPr lang="it-IT" sz="2400" b="1" spc="15" dirty="0">
                <a:latin typeface="Calibri Light" panose="020F0302020204030204" pitchFamily="34" charset="0"/>
                <a:cs typeface="Calibri Light" panose="020F0302020204030204" pitchFamily="34" charset="0"/>
              </a:rPr>
              <a:t>Modifica domanda online</a:t>
            </a:r>
            <a:br>
              <a:rPr lang="it-IT" sz="2400" spc="15" dirty="0">
                <a:latin typeface="Calibri Light" panose="020F0302020204030204" pitchFamily="34" charset="0"/>
                <a:cs typeface="Calibri Light" panose="020F0302020204030204" pitchFamily="34" charset="0"/>
              </a:rPr>
            </a:br>
            <a:br>
              <a:rPr lang="it-IT" altLang="it-IT" sz="2400" spc="15" dirty="0">
                <a:latin typeface="Calibri Light" panose="020F0302020204030204" pitchFamily="34" charset="0"/>
                <a:cs typeface="Calibri Light" panose="020F0302020204030204" pitchFamily="34" charset="0"/>
              </a:rPr>
            </a:br>
            <a:br>
              <a:rPr kumimoji="0" lang="it-IT" altLang="it-IT" sz="18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it-IT" altLang="it-IT" sz="1600" b="0" i="0" u="none" strike="noStrike" cap="none" normalizeH="0" baseline="0" dirty="0">
                <a:ln>
                  <a:noFill/>
                </a:ln>
                <a:solidFill>
                  <a:schemeClr val="tx1"/>
                </a:solidFill>
                <a:effectLst/>
                <a:latin typeface="Arial" panose="020B0604020202020204" pitchFamily="34" charset="0"/>
              </a:rPr>
            </a:br>
            <a:br>
              <a:rPr lang="it-IT" sz="1600" dirty="0"/>
            </a:br>
            <a:br>
              <a:rPr lang="it-IT" sz="1600" dirty="0"/>
            </a:br>
            <a:br>
              <a:rPr lang="it-IT" sz="1600" dirty="0"/>
            </a:br>
            <a:br>
              <a:rPr lang="it-IT" sz="1600" dirty="0"/>
            </a:br>
            <a:br>
              <a:rPr lang="it-IT" sz="1600" dirty="0"/>
            </a:br>
            <a:br>
              <a:rPr lang="it-IT" sz="1600" dirty="0"/>
            </a:br>
            <a:endParaRPr lang="it-IT" sz="1600" dirty="0"/>
          </a:p>
        </p:txBody>
      </p:sp>
      <p:sp>
        <p:nvSpPr>
          <p:cNvPr id="3" name="Rectangle 2">
            <a:extLst>
              <a:ext uri="{FF2B5EF4-FFF2-40B4-BE49-F238E27FC236}">
                <a16:creationId xmlns:a16="http://schemas.microsoft.com/office/drawing/2014/main" id="{6AAF0505-3F65-4AA5-808C-780FFA3B128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_x0000_s0">
            <a:extLst>
              <a:ext uri="{FF2B5EF4-FFF2-40B4-BE49-F238E27FC236}">
                <a16:creationId xmlns:a16="http://schemas.microsoft.com/office/drawing/2014/main" id="{A9BD92B1-59A6-43CE-8E89-ADD78EB4169D}"/>
              </a:ext>
            </a:extLst>
          </p:cNvPr>
          <p:cNvSpPr txBox="1">
            <a:spLocks noChangeArrowheads="1"/>
          </p:cNvSpPr>
          <p:nvPr/>
        </p:nvSpPr>
        <p:spPr bwMode="auto">
          <a:xfrm>
            <a:off x="3689350" y="10821988"/>
            <a:ext cx="1809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A9BD5"/>
                </a:solidFill>
                <a:effectLst/>
                <a:latin typeface="Times New Roman" panose="02020603050405020304" pitchFamily="18" charset="0"/>
                <a:ea typeface="Calibri" panose="020F0502020204030204" pitchFamily="34" charset="0"/>
                <a:cs typeface="Times New Roman" panose="02020603050405020304" pitchFamily="18" charset="0"/>
              </a:rPr>
              <a:t>1</a:t>
            </a: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7" name="Immagine 6" descr="Immagine che contiene testo, schermata, software, Pagina Web&#10;&#10;Descrizione generata automaticamente">
            <a:extLst>
              <a:ext uri="{FF2B5EF4-FFF2-40B4-BE49-F238E27FC236}">
                <a16:creationId xmlns:a16="http://schemas.microsoft.com/office/drawing/2014/main" id="{B39DE32A-45C0-17AE-7F0E-EE4DD024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720" y="2194008"/>
            <a:ext cx="6325428" cy="4022178"/>
          </a:xfrm>
          <a:prstGeom prst="rect">
            <a:avLst/>
          </a:prstGeom>
        </p:spPr>
      </p:pic>
      <p:sp>
        <p:nvSpPr>
          <p:cNvPr id="12" name="Freccia a destra 11">
            <a:extLst>
              <a:ext uri="{FF2B5EF4-FFF2-40B4-BE49-F238E27FC236}">
                <a16:creationId xmlns:a16="http://schemas.microsoft.com/office/drawing/2014/main" id="{752D9979-89F2-8C58-2A19-5E83514CD60F}"/>
              </a:ext>
            </a:extLst>
          </p:cNvPr>
          <p:cNvSpPr/>
          <p:nvPr/>
        </p:nvSpPr>
        <p:spPr>
          <a:xfrm rot="10800000">
            <a:off x="3389151" y="2194008"/>
            <a:ext cx="1590359" cy="675028"/>
          </a:xfrm>
          <a:prstGeom prst="rightArrow">
            <a:avLst/>
          </a:prstGeom>
          <a:solidFill>
            <a:srgbClr val="FF0000"/>
          </a:solidFill>
          <a:effectLst>
            <a:innerShdw blurRad="114300">
              <a:prstClr val="black"/>
            </a:inn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729B2BD8-4C5C-22EF-9B21-BAD06A0846F5}"/>
              </a:ext>
            </a:extLst>
          </p:cNvPr>
          <p:cNvSpPr/>
          <p:nvPr/>
        </p:nvSpPr>
        <p:spPr>
          <a:xfrm>
            <a:off x="5748720" y="3429000"/>
            <a:ext cx="1878271" cy="3187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67B761A3-A9A0-4AA0-A13B-D4685F9C1B28}"/>
              </a:ext>
            </a:extLst>
          </p:cNvPr>
          <p:cNvSpPr/>
          <p:nvPr/>
        </p:nvSpPr>
        <p:spPr>
          <a:xfrm>
            <a:off x="5748720" y="4982773"/>
            <a:ext cx="1878271" cy="3187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74558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AF0505-3F65-4AA5-808C-780FFA3B128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_x0000_s0">
            <a:extLst>
              <a:ext uri="{FF2B5EF4-FFF2-40B4-BE49-F238E27FC236}">
                <a16:creationId xmlns:a16="http://schemas.microsoft.com/office/drawing/2014/main" id="{A9BD92B1-59A6-43CE-8E89-ADD78EB4169D}"/>
              </a:ext>
            </a:extLst>
          </p:cNvPr>
          <p:cNvSpPr txBox="1">
            <a:spLocks noChangeArrowheads="1"/>
          </p:cNvSpPr>
          <p:nvPr/>
        </p:nvSpPr>
        <p:spPr bwMode="auto">
          <a:xfrm>
            <a:off x="3689350" y="10821988"/>
            <a:ext cx="1809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A9BD5"/>
                </a:solidFill>
                <a:effectLst/>
                <a:latin typeface="Times New Roman" panose="02020603050405020304" pitchFamily="18" charset="0"/>
                <a:ea typeface="Calibri" panose="020F0502020204030204" pitchFamily="34" charset="0"/>
                <a:cs typeface="Times New Roman" panose="02020603050405020304" pitchFamily="18" charset="0"/>
              </a:rPr>
              <a:t>1</a:t>
            </a: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6" name="Immagine 5" descr="Immagine che contiene testo, schermata, software, Pagina Web&#10;&#10;Descrizione generata automaticamente">
            <a:extLst>
              <a:ext uri="{FF2B5EF4-FFF2-40B4-BE49-F238E27FC236}">
                <a16:creationId xmlns:a16="http://schemas.microsoft.com/office/drawing/2014/main" id="{5D7156D2-65BA-80EA-9244-206765824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30" y="2422773"/>
            <a:ext cx="4766635" cy="2922807"/>
          </a:xfrm>
          <a:prstGeom prst="rect">
            <a:avLst/>
          </a:prstGeom>
        </p:spPr>
      </p:pic>
      <p:sp>
        <p:nvSpPr>
          <p:cNvPr id="8" name="Ovale 7">
            <a:extLst>
              <a:ext uri="{FF2B5EF4-FFF2-40B4-BE49-F238E27FC236}">
                <a16:creationId xmlns:a16="http://schemas.microsoft.com/office/drawing/2014/main" id="{7790BE07-BD27-33C9-974B-03D545A78617}"/>
              </a:ext>
            </a:extLst>
          </p:cNvPr>
          <p:cNvSpPr/>
          <p:nvPr/>
        </p:nvSpPr>
        <p:spPr>
          <a:xfrm>
            <a:off x="3492005" y="2422774"/>
            <a:ext cx="1230997" cy="53015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Immagine che contiene testo, Carattere, linea, numero&#10;&#10;Descrizione generata automaticamente">
            <a:extLst>
              <a:ext uri="{FF2B5EF4-FFF2-40B4-BE49-F238E27FC236}">
                <a16:creationId xmlns:a16="http://schemas.microsoft.com/office/drawing/2014/main" id="{30B6AD5B-4E29-2A8B-6F27-73E635066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767" y="2508767"/>
            <a:ext cx="6371746" cy="1552826"/>
          </a:xfrm>
          <a:prstGeom prst="rect">
            <a:avLst/>
          </a:prstGeom>
        </p:spPr>
      </p:pic>
      <p:sp>
        <p:nvSpPr>
          <p:cNvPr id="16" name="CasellaDiTesto 15">
            <a:extLst>
              <a:ext uri="{FF2B5EF4-FFF2-40B4-BE49-F238E27FC236}">
                <a16:creationId xmlns:a16="http://schemas.microsoft.com/office/drawing/2014/main" id="{0F7E0949-ED27-AE60-535A-9A56E9D04559}"/>
              </a:ext>
            </a:extLst>
          </p:cNvPr>
          <p:cNvSpPr txBox="1"/>
          <p:nvPr/>
        </p:nvSpPr>
        <p:spPr>
          <a:xfrm>
            <a:off x="113630" y="1055582"/>
            <a:ext cx="12192000" cy="1631216"/>
          </a:xfrm>
          <a:prstGeom prst="rect">
            <a:avLst/>
          </a:prstGeom>
          <a:noFill/>
        </p:spPr>
        <p:txBody>
          <a:bodyPr wrap="square">
            <a:spAutoFit/>
          </a:bodyPr>
          <a:lstStyle/>
          <a:p>
            <a:r>
              <a:rPr lang="it-IT" sz="2800" b="1" spc="15" dirty="0">
                <a:solidFill>
                  <a:srgbClr val="FF0000"/>
                </a:solidFill>
                <a:highlight>
                  <a:srgbClr val="FFFF00"/>
                </a:highlight>
                <a:ea typeface="Calibri" panose="020F0502020204030204" pitchFamily="34" charset="0"/>
                <a:cs typeface="Times New Roman" panose="02020603050405020304" pitchFamily="18" charset="0"/>
              </a:rPr>
              <a:t>NUOVO SISTEMA SRM TICKET</a:t>
            </a:r>
            <a:br>
              <a:rPr lang="it-IT" sz="1800" b="1" spc="15" dirty="0">
                <a:solidFill>
                  <a:srgbClr val="FF0000"/>
                </a:solidFill>
                <a:highlight>
                  <a:srgbClr val="FFFF00"/>
                </a:highlight>
                <a:ea typeface="Calibri" panose="020F0502020204030204" pitchFamily="34" charset="0"/>
                <a:cs typeface="Times New Roman" panose="02020603050405020304" pitchFamily="18" charset="0"/>
              </a:rPr>
            </a:br>
            <a:r>
              <a:rPr lang="it-IT" sz="1800" b="1" spc="15" dirty="0">
                <a:solidFill>
                  <a:srgbClr val="FF0000"/>
                </a:solidFill>
                <a:ea typeface="Calibri" panose="020F0502020204030204" pitchFamily="34" charset="0"/>
                <a:cs typeface="Times New Roman" panose="02020603050405020304" pitchFamily="18" charset="0"/>
              </a:rPr>
              <a:t>(</a:t>
            </a:r>
            <a:r>
              <a:rPr lang="it-IT"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a:t>
            </a:r>
            <a:r>
              <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Relationship</a:t>
            </a:r>
            <a:r>
              <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Management)</a:t>
            </a:r>
            <a:br>
              <a:rPr lang="it-IT" sz="18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Per avanzare richieste e ricevere chiarimenti sui benefici per il Diritto allo Studio erogati da ERDIS si deve  compilare il modulo SRM TICKET –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Student</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Relationship</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Management) disponibile nello Sportello Online. Un operatore risponderà quanto prima.</a:t>
            </a: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p>
        </p:txBody>
      </p:sp>
      <p:pic>
        <p:nvPicPr>
          <p:cNvPr id="18" name="Immagine 17" descr="Immagine che contiene schermata, testo, software, schermo&#10;&#10;Descrizione generata automaticamente">
            <a:extLst>
              <a:ext uri="{FF2B5EF4-FFF2-40B4-BE49-F238E27FC236}">
                <a16:creationId xmlns:a16="http://schemas.microsoft.com/office/drawing/2014/main" id="{E67EDCF4-A766-E546-9D8E-61F2877BF3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659" y="3756173"/>
            <a:ext cx="4285356" cy="3020949"/>
          </a:xfrm>
          <a:prstGeom prst="rect">
            <a:avLst/>
          </a:prstGeom>
        </p:spPr>
      </p:pic>
      <p:sp>
        <p:nvSpPr>
          <p:cNvPr id="11" name="Ovale 10">
            <a:extLst>
              <a:ext uri="{FF2B5EF4-FFF2-40B4-BE49-F238E27FC236}">
                <a16:creationId xmlns:a16="http://schemas.microsoft.com/office/drawing/2014/main" id="{8BA684A5-D32E-D029-8971-1547F1D75177}"/>
              </a:ext>
            </a:extLst>
          </p:cNvPr>
          <p:cNvSpPr/>
          <p:nvPr/>
        </p:nvSpPr>
        <p:spPr>
          <a:xfrm>
            <a:off x="7041927" y="3556882"/>
            <a:ext cx="1562812" cy="56907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a:extLst>
              <a:ext uri="{FF2B5EF4-FFF2-40B4-BE49-F238E27FC236}">
                <a16:creationId xmlns:a16="http://schemas.microsoft.com/office/drawing/2014/main" id="{F528BD5E-702F-B446-88E8-BC59E1FE7558}"/>
              </a:ext>
            </a:extLst>
          </p:cNvPr>
          <p:cNvSpPr/>
          <p:nvPr/>
        </p:nvSpPr>
        <p:spPr>
          <a:xfrm>
            <a:off x="4868542" y="2705173"/>
            <a:ext cx="1730260" cy="66902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30005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4224" y="1950061"/>
            <a:ext cx="5663688" cy="3167223"/>
          </a:xfrm>
          <a:gradFill>
            <a:gsLst>
              <a:gs pos="8000">
                <a:schemeClr val="accent1">
                  <a:lumMod val="5000"/>
                  <a:lumOff val="9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wrap="square" numCol="1" anchor="ctr" anchorCtr="1">
            <a:normAutofit fontScale="90000"/>
          </a:bodyPr>
          <a:lstStyle/>
          <a:p>
            <a:r>
              <a:rPr lang="it-IT" sz="2400" b="1" spc="-25"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FOTO TESSERA</a:t>
            </a:r>
            <a:br>
              <a:rPr lang="it-IT" sz="2400" b="1" spc="-25"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it-IT" sz="2400" b="1" dirty="0">
                <a:effectLst/>
                <a:latin typeface="Times New Roman" panose="02020603050405020304" pitchFamily="18" charset="0"/>
                <a:ea typeface="PMingLiU" panose="02020500000000000000" pitchFamily="18" charset="-120"/>
              </a:rPr>
            </a:br>
            <a:r>
              <a:rPr lang="it-IT" sz="1800" dirty="0">
                <a:solidFill>
                  <a:srgbClr val="000000"/>
                </a:solidFill>
                <a:effectLst/>
                <a:ea typeface="Calibri" panose="020F0502020204030204" pitchFamily="34" charset="0"/>
                <a:cs typeface="Times New Roman" panose="02020603050405020304" pitchFamily="18" charset="0"/>
              </a:rPr>
              <a:t>Durante l’inserimento dei dati il sistema verificherà se l’Ente è già in possesso di una foto formato tessera dello studente, necessaria per il tesserino di accesso a mensa e per le procedure interne dell’Erdis. </a:t>
            </a:r>
            <a:br>
              <a:rPr lang="it-IT" sz="1800" dirty="0">
                <a:solidFill>
                  <a:srgbClr val="000000"/>
                </a:solidFill>
                <a:effectLst/>
                <a:ea typeface="Calibri" panose="020F0502020204030204" pitchFamily="34" charset="0"/>
                <a:cs typeface="Times New Roman" panose="02020603050405020304" pitchFamily="18" charset="0"/>
              </a:rPr>
            </a:br>
            <a:r>
              <a:rPr lang="it-IT" sz="1800" dirty="0">
                <a:solidFill>
                  <a:srgbClr val="000000"/>
                </a:solidFill>
                <a:effectLst/>
                <a:ea typeface="Calibri" panose="020F0502020204030204" pitchFamily="34" charset="0"/>
                <a:cs typeface="Times New Roman" panose="02020603050405020304" pitchFamily="18" charset="0"/>
              </a:rPr>
              <a:t>La foto da caricare (upload) dovrà essere in formato JPEG/JPG standard e rispondente ai dettami formali come evidenziato dal Dipartimento della Pubblica Sicurezza con la</a:t>
            </a:r>
            <a:r>
              <a:rPr lang="it-IT" sz="1800" u="sng" dirty="0">
                <a:solidFill>
                  <a:srgbClr val="0000FF"/>
                </a:solidFill>
                <a:effectLst/>
                <a:ea typeface="Calibri" panose="020F0502020204030204" pitchFamily="34" charset="0"/>
                <a:cs typeface="Times New Roman" panose="02020603050405020304" pitchFamily="18" charset="0"/>
              </a:rPr>
              <a:t> nota n. 400/A/2005/1501/P/23.13.27</a:t>
            </a:r>
            <a:r>
              <a:rPr lang="it-IT" sz="1800" dirty="0">
                <a:solidFill>
                  <a:srgbClr val="000000"/>
                </a:solidFill>
                <a:effectLst/>
                <a:ea typeface="Calibri" panose="020F0502020204030204" pitchFamily="34" charset="0"/>
                <a:cs typeface="Times New Roman" panose="02020603050405020304" pitchFamily="18" charset="0"/>
              </a:rPr>
              <a:t> </a:t>
            </a:r>
            <a:r>
              <a:rPr lang="en-US" sz="1800" u="sng" dirty="0">
                <a:solidFill>
                  <a:srgbClr val="0000FF"/>
                </a:solidFill>
                <a:effectLst/>
                <a:ea typeface="PMingLiU" panose="02020500000000000000" pitchFamily="18" charset="-120"/>
                <a:hlinkClick r:id="rId2"/>
              </a:rPr>
              <a:t>https://www.indicenormativa.it/sites/default/files/Circolare%20ministeriale%20CI%20_2.pdf</a:t>
            </a:r>
            <a:br>
              <a:rPr lang="it-IT" sz="1800" dirty="0">
                <a:effectLst/>
                <a:ea typeface="PMingLiU" panose="02020500000000000000" pitchFamily="18" charset="-120"/>
              </a:rPr>
            </a:br>
            <a:r>
              <a:rPr lang="it-IT" sz="1800" dirty="0">
                <a:solidFill>
                  <a:srgbClr val="000000"/>
                </a:solidFill>
                <a:effectLst/>
                <a:ea typeface="Calibri" panose="020F0502020204030204" pitchFamily="34" charset="0"/>
                <a:cs typeface="Times New Roman" panose="02020603050405020304" pitchFamily="18" charset="0"/>
              </a:rPr>
              <a:t>del 5 dicembre 2005 che ha fornito </a:t>
            </a:r>
            <a:r>
              <a:rPr lang="it-IT" sz="1800" b="1" dirty="0">
                <a:solidFill>
                  <a:srgbClr val="000000"/>
                </a:solidFill>
                <a:effectLst/>
                <a:ea typeface="Calibri" panose="020F0502020204030204" pitchFamily="34" charset="0"/>
                <a:cs typeface="Times New Roman" panose="02020603050405020304" pitchFamily="18" charset="0"/>
              </a:rPr>
              <a:t>indicazioni ufficiali in merito alle caratteristiche tecnico - qualitative delle fotografie</a:t>
            </a:r>
            <a:r>
              <a:rPr lang="it-IT" sz="1800" dirty="0">
                <a:solidFill>
                  <a:srgbClr val="000000"/>
                </a:solidFill>
                <a:effectLst/>
                <a:ea typeface="Calibri" panose="020F0502020204030204" pitchFamily="34" charset="0"/>
                <a:cs typeface="Times New Roman" panose="02020603050405020304" pitchFamily="18" charset="0"/>
              </a:rPr>
              <a:t>, di cui si invita a prendere completa visione.</a:t>
            </a:r>
            <a:br>
              <a:rPr lang="it-IT" sz="1800" dirty="0">
                <a:effectLst/>
                <a:ea typeface="PMingLiU" panose="02020500000000000000" pitchFamily="18" charset="-120"/>
              </a:rPr>
            </a:br>
            <a:endParaRPr lang="it-IT" sz="2400" b="1" dirty="0">
              <a:highlight>
                <a:srgbClr val="FFFF00"/>
              </a:highlight>
              <a:cs typeface="Times New Roman" panose="02020603050405020304" pitchFamily="18" charset="0"/>
            </a:endParaRPr>
          </a:p>
        </p:txBody>
      </p:sp>
      <p:sp>
        <p:nvSpPr>
          <p:cNvPr id="3" name="Rectangle 2">
            <a:extLst>
              <a:ext uri="{FF2B5EF4-FFF2-40B4-BE49-F238E27FC236}">
                <a16:creationId xmlns:a16="http://schemas.microsoft.com/office/drawing/2014/main" id="{6AAF0505-3F65-4AA5-808C-780FFA3B128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_x0000_s0">
            <a:extLst>
              <a:ext uri="{FF2B5EF4-FFF2-40B4-BE49-F238E27FC236}">
                <a16:creationId xmlns:a16="http://schemas.microsoft.com/office/drawing/2014/main" id="{A9BD92B1-59A6-43CE-8E89-ADD78EB4169D}"/>
              </a:ext>
            </a:extLst>
          </p:cNvPr>
          <p:cNvSpPr txBox="1">
            <a:spLocks noChangeArrowheads="1"/>
          </p:cNvSpPr>
          <p:nvPr/>
        </p:nvSpPr>
        <p:spPr bwMode="auto">
          <a:xfrm>
            <a:off x="3689350" y="10821988"/>
            <a:ext cx="1809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a:ln>
                  <a:noFill/>
                </a:ln>
                <a:solidFill>
                  <a:srgbClr val="5A9BD5"/>
                </a:solidFill>
                <a:effectLst/>
                <a:latin typeface="Times New Roman" panose="02020603050405020304" pitchFamily="18" charset="0"/>
                <a:ea typeface="Calibri" panose="020F0502020204030204" pitchFamily="34" charset="0"/>
                <a:cs typeface="Times New Roman" panose="02020603050405020304" pitchFamily="18" charset="0"/>
              </a:rPr>
              <a:t>1</a:t>
            </a: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7" name="Immagine 6" descr="Immagine che contiene testo, software, numero, schermata&#10;&#10;Descrizione generata automaticamente">
            <a:extLst>
              <a:ext uri="{FF2B5EF4-FFF2-40B4-BE49-F238E27FC236}">
                <a16:creationId xmlns:a16="http://schemas.microsoft.com/office/drawing/2014/main" id="{48FE8198-5A9B-5C5E-8E65-5F3BC63EF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129" y="1950061"/>
            <a:ext cx="5985751" cy="3167223"/>
          </a:xfrm>
          <a:prstGeom prst="rect">
            <a:avLst/>
          </a:prstGeom>
        </p:spPr>
      </p:pic>
    </p:spTree>
    <p:extLst>
      <p:ext uri="{BB962C8B-B14F-4D97-AF65-F5344CB8AC3E}">
        <p14:creationId xmlns:p14="http://schemas.microsoft.com/office/powerpoint/2010/main" val="339385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F4EFCC42-378A-4321-BF8E-50908E31EA0D}"/>
              </a:ext>
            </a:extLst>
          </p:cNvPr>
          <p:cNvSpPr txBox="1">
            <a:spLocks/>
          </p:cNvSpPr>
          <p:nvPr/>
        </p:nvSpPr>
        <p:spPr>
          <a:xfrm>
            <a:off x="3504" y="3056710"/>
            <a:ext cx="2743778" cy="1564684"/>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000" b="1" u="sng" dirty="0">
                <a:solidFill>
                  <a:srgbClr val="006600"/>
                </a:solidFill>
                <a:latin typeface="Amasis MT Pro" panose="020B0604020202020204" pitchFamily="18" charset="0"/>
              </a:rPr>
              <a:t>INDICAZIONI PER ACCEDERE ALL’AREA RISERVATA STUDENTI</a:t>
            </a:r>
            <a:br>
              <a:rPr lang="it-IT" sz="2000" dirty="0"/>
            </a:br>
            <a:endParaRPr lang="it-IT" sz="2000" dirty="0"/>
          </a:p>
        </p:txBody>
      </p:sp>
      <p:sp>
        <p:nvSpPr>
          <p:cNvPr id="2" name="Titolo 1">
            <a:extLst>
              <a:ext uri="{FF2B5EF4-FFF2-40B4-BE49-F238E27FC236}">
                <a16:creationId xmlns:a16="http://schemas.microsoft.com/office/drawing/2014/main" id="{F8FE4F10-A8AD-B10E-88FA-7B63197634DA}"/>
              </a:ext>
            </a:extLst>
          </p:cNvPr>
          <p:cNvSpPr txBox="1">
            <a:spLocks/>
          </p:cNvSpPr>
          <p:nvPr/>
        </p:nvSpPr>
        <p:spPr>
          <a:xfrm>
            <a:off x="3097864" y="3056710"/>
            <a:ext cx="2743778" cy="1564684"/>
          </a:xfrm>
          <a:prstGeom prst="rect">
            <a:avLst/>
          </a:prstGeom>
          <a:solidFill>
            <a:schemeClr val="accent1">
              <a:lumMod val="20000"/>
              <a:lumOff val="80000"/>
            </a:schemeClr>
          </a:solidFill>
        </p:spPr>
        <p:txBody>
          <a:bodyPr vert="horz" lIns="91440" tIns="45720" rIns="91440" bIns="45720" numCol="1"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it-IT" sz="1600" i="1" dirty="0"/>
          </a:p>
          <a:p>
            <a:endParaRPr lang="it-IT" sz="2000" i="1" dirty="0"/>
          </a:p>
          <a:p>
            <a:r>
              <a:rPr lang="it-IT" sz="2000" dirty="0"/>
              <a:t>Clicca sul bottone attivo  </a:t>
            </a:r>
            <a:r>
              <a:rPr lang="it-IT" sz="2000" b="1" dirty="0"/>
              <a:t>ACCEDI</a:t>
            </a:r>
            <a:endParaRPr lang="it-IT" sz="2000" dirty="0"/>
          </a:p>
          <a:p>
            <a:endParaRPr lang="it-IT" sz="1600" dirty="0"/>
          </a:p>
          <a:p>
            <a:pPr algn="l"/>
            <a:endParaRPr lang="it-IT" sz="1600" dirty="0"/>
          </a:p>
          <a:p>
            <a:pPr algn="l"/>
            <a:endParaRPr lang="it-IT" sz="1600" dirty="0"/>
          </a:p>
        </p:txBody>
      </p:sp>
      <p:pic>
        <p:nvPicPr>
          <p:cNvPr id="3" name="Immagine 2" descr="Immagine che contiene testo, schermata, Carattere&#10;&#10;Descrizione generata automaticamente">
            <a:extLst>
              <a:ext uri="{FF2B5EF4-FFF2-40B4-BE49-F238E27FC236}">
                <a16:creationId xmlns:a16="http://schemas.microsoft.com/office/drawing/2014/main" id="{651FF815-1567-F1A0-C86D-7EDA13D8F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751" y="2844254"/>
            <a:ext cx="5841641" cy="2231918"/>
          </a:xfrm>
          <a:prstGeom prst="rect">
            <a:avLst/>
          </a:prstGeom>
        </p:spPr>
      </p:pic>
    </p:spTree>
    <p:extLst>
      <p:ext uri="{BB962C8B-B14F-4D97-AF65-F5344CB8AC3E}">
        <p14:creationId xmlns:p14="http://schemas.microsoft.com/office/powerpoint/2010/main" val="208751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2806065" y="1517135"/>
            <a:ext cx="3528290" cy="4988032"/>
          </a:xfrm>
          <a:prstGeom prst="rect">
            <a:avLst/>
          </a:prstGeom>
          <a:solidFill>
            <a:schemeClr val="accent1">
              <a:lumMod val="20000"/>
              <a:lumOff val="80000"/>
            </a:schemeClr>
          </a:solidFill>
        </p:spPr>
        <p:txBody>
          <a:bodyPr vert="horz" lIns="91440" tIns="45720" rIns="91440" bIns="45720" numCol="1"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it-IT" sz="1600" dirty="0"/>
          </a:p>
          <a:p>
            <a:pPr algn="l"/>
            <a:endParaRPr lang="it-IT" sz="1600" dirty="0"/>
          </a:p>
          <a:p>
            <a:pPr algn="l"/>
            <a:endParaRPr lang="it-IT" sz="1600" dirty="0"/>
          </a:p>
          <a:p>
            <a:pPr algn="l"/>
            <a:endParaRPr lang="it-IT" sz="1600" dirty="0"/>
          </a:p>
          <a:p>
            <a:endParaRPr lang="it-IT" sz="1600" dirty="0"/>
          </a:p>
          <a:p>
            <a:pPr algn="l"/>
            <a:endParaRPr lang="it-IT" sz="1600" dirty="0"/>
          </a:p>
          <a:p>
            <a:pPr algn="l"/>
            <a:endParaRPr lang="it-IT" sz="1600" dirty="0"/>
          </a:p>
          <a:p>
            <a:pPr algn="l"/>
            <a:r>
              <a:rPr lang="it-IT" sz="1600" dirty="0"/>
              <a:t>Clicca su </a:t>
            </a:r>
            <a:r>
              <a:rPr lang="it-IT" sz="1600" b="1" dirty="0"/>
              <a:t>Autenticazione FORTE </a:t>
            </a:r>
            <a:r>
              <a:rPr lang="it-IT" sz="1600" dirty="0"/>
              <a:t>se sei in possesso delle credenziali digitali: SPID, Carta di Identità Elettronica (CIE), Carta nazionale servizi (CNS), o Carta nazionale servizi/tessera sanitaria (CNS/TS).</a:t>
            </a:r>
          </a:p>
        </p:txBody>
      </p:sp>
      <p:sp>
        <p:nvSpPr>
          <p:cNvPr id="8" name="Titolo 1">
            <a:extLst>
              <a:ext uri="{FF2B5EF4-FFF2-40B4-BE49-F238E27FC236}">
                <a16:creationId xmlns:a16="http://schemas.microsoft.com/office/drawing/2014/main" id="{F4EFCC42-378A-4321-BF8E-50908E31EA0D}"/>
              </a:ext>
            </a:extLst>
          </p:cNvPr>
          <p:cNvSpPr txBox="1">
            <a:spLocks/>
          </p:cNvSpPr>
          <p:nvPr/>
        </p:nvSpPr>
        <p:spPr>
          <a:xfrm>
            <a:off x="3504" y="3056710"/>
            <a:ext cx="2743778" cy="1564684"/>
          </a:xfrm>
          <a:prstGeom prst="rect">
            <a:avLst/>
          </a:prstGeom>
          <a:solidFill>
            <a:schemeClr val="accent1">
              <a:lumMod val="20000"/>
              <a:lumOff val="80000"/>
            </a:schemeClr>
          </a:solidFill>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000" b="1" u="sng" dirty="0">
                <a:solidFill>
                  <a:srgbClr val="006600"/>
                </a:solidFill>
                <a:latin typeface="Amasis MT Pro" panose="020B0604020202020204" pitchFamily="18" charset="0"/>
              </a:rPr>
              <a:t>INDICAZIONI PER ACCEDERE ALL’AREA RISERVATA STUDENTI</a:t>
            </a:r>
            <a:br>
              <a:rPr lang="it-IT" sz="2000" dirty="0"/>
            </a:br>
            <a:endParaRPr lang="it-IT" sz="2000" dirty="0"/>
          </a:p>
        </p:txBody>
      </p:sp>
      <p:pic>
        <p:nvPicPr>
          <p:cNvPr id="4" name="Immagine 3" descr="Immagine che contiene testo, schermata, Carattere, numero&#10;&#10;Descrizione generata automaticamente">
            <a:extLst>
              <a:ext uri="{FF2B5EF4-FFF2-40B4-BE49-F238E27FC236}">
                <a16:creationId xmlns:a16="http://schemas.microsoft.com/office/drawing/2014/main" id="{454B40AF-48CD-132C-D0A2-E21B36B92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006" y="1291496"/>
            <a:ext cx="5380736" cy="4416716"/>
          </a:xfrm>
          <a:prstGeom prst="rect">
            <a:avLst/>
          </a:prstGeom>
        </p:spPr>
      </p:pic>
      <p:sp>
        <p:nvSpPr>
          <p:cNvPr id="14" name="Ovale 13">
            <a:extLst>
              <a:ext uri="{FF2B5EF4-FFF2-40B4-BE49-F238E27FC236}">
                <a16:creationId xmlns:a16="http://schemas.microsoft.com/office/drawing/2014/main" id="{30B82D82-BDBE-75E6-63C6-C131FAD3EAC6}"/>
              </a:ext>
            </a:extLst>
          </p:cNvPr>
          <p:cNvSpPr/>
          <p:nvPr/>
        </p:nvSpPr>
        <p:spPr>
          <a:xfrm>
            <a:off x="7726108" y="2913068"/>
            <a:ext cx="2642532" cy="84730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Tree>
    <p:extLst>
      <p:ext uri="{BB962C8B-B14F-4D97-AF65-F5344CB8AC3E}">
        <p14:creationId xmlns:p14="http://schemas.microsoft.com/office/powerpoint/2010/main" val="13382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95718" y="1292361"/>
            <a:ext cx="9969264" cy="521601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numCol="2" anchor="t" anchorCtr="0">
            <a:noAutofit/>
          </a:bodyPr>
          <a:lstStyle/>
          <a:p>
            <a:pPr algn="l"/>
            <a:r>
              <a:rPr kumimoji="0" lang="it-IT" altLang="it-IT" sz="16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t>TI TROVI NELLA PAGINA DI AUTENTICAZIONE</a:t>
            </a:r>
            <a:br>
              <a:rPr lang="it-IT" sz="1600" dirty="0"/>
            </a:br>
            <a:br>
              <a:rPr lang="it-IT" sz="1600" dirty="0"/>
            </a:br>
            <a:r>
              <a:rPr lang="it-IT" sz="1600" dirty="0">
                <a:latin typeface="+mn-lt"/>
              </a:rPr>
              <a:t>Sei in possesso delle credenziali digitali SPID: scegli «Accedi con SPID»                                                                        </a:t>
            </a:r>
            <a:r>
              <a:rPr lang="it-IT" sz="1600" dirty="0"/>
              <a:t>				                  							      </a:t>
            </a:r>
            <a:br>
              <a:rPr lang="it-IT" sz="1600" dirty="0"/>
            </a:br>
            <a:br>
              <a:rPr lang="it-IT" sz="1600" dirty="0"/>
            </a:br>
            <a:br>
              <a:rPr lang="it-IT" sz="1600" dirty="0"/>
            </a:br>
            <a:br>
              <a:rPr lang="it-IT" sz="1600" dirty="0"/>
            </a:br>
            <a:br>
              <a:rPr lang="it-IT" sz="1600" dirty="0"/>
            </a:br>
            <a:br>
              <a:rPr lang="it-IT" sz="1600" dirty="0"/>
            </a:br>
            <a:br>
              <a:rPr lang="it-IT" sz="1600" dirty="0"/>
            </a:br>
            <a:br>
              <a:rPr lang="it-IT" sz="1600" dirty="0"/>
            </a:br>
            <a:br>
              <a:rPr lang="it-IT" sz="1600" dirty="0"/>
            </a:br>
            <a:br>
              <a:rPr lang="it-IT" sz="1600" dirty="0"/>
            </a:br>
            <a:br>
              <a:rPr lang="it-IT" sz="1600" dirty="0"/>
            </a:br>
            <a:br>
              <a:rPr lang="it-IT" sz="1600" dirty="0"/>
            </a:br>
            <a:br>
              <a:rPr lang="it-IT" sz="1600" dirty="0"/>
            </a:br>
            <a:br>
              <a:rPr lang="it-IT" sz="1600" dirty="0"/>
            </a:br>
            <a:br>
              <a:rPr lang="it-IT" sz="1600" dirty="0"/>
            </a:br>
            <a:r>
              <a:rPr lang="it-IT" sz="1600" dirty="0">
                <a:latin typeface="+mn-lt"/>
              </a:rPr>
              <a:t>successivamente  scegli il provider che ti ha rilasciato lo SPID e continua la registrazione</a:t>
            </a:r>
            <a:br>
              <a:rPr lang="it-IT" sz="1600" dirty="0"/>
            </a:br>
            <a:br>
              <a:rPr lang="it-IT" sz="1600" dirty="0"/>
            </a:br>
            <a:br>
              <a:rPr lang="it-IT" sz="1600" dirty="0"/>
            </a:br>
            <a:br>
              <a:rPr lang="it-IT" sz="1600" dirty="0"/>
            </a:br>
            <a:br>
              <a:rPr lang="it-IT" sz="1600" dirty="0">
                <a:latin typeface="+mn-lt"/>
              </a:rPr>
            </a:br>
            <a:br>
              <a:rPr lang="it-IT" sz="1600" dirty="0">
                <a:latin typeface="+mn-lt"/>
              </a:rPr>
            </a:br>
            <a:br>
              <a:rPr lang="it-IT" sz="1600" dirty="0">
                <a:latin typeface="+mn-lt"/>
              </a:rPr>
            </a:br>
            <a:br>
              <a:rPr lang="it-IT" sz="1600" dirty="0">
                <a:latin typeface="+mn-lt"/>
              </a:rPr>
            </a:br>
            <a:br>
              <a:rPr lang="it-IT" sz="1600" dirty="0">
                <a:latin typeface="+mn-lt"/>
              </a:rPr>
            </a:br>
            <a:r>
              <a:rPr lang="it-IT" sz="1600" dirty="0">
                <a:latin typeface="+mn-lt"/>
              </a:rPr>
              <a:t>          </a:t>
            </a:r>
            <a:br>
              <a:rPr lang="it-IT" sz="1600" dirty="0">
                <a:latin typeface="+mn-lt"/>
              </a:rPr>
            </a:br>
            <a:br>
              <a:rPr lang="it-IT" sz="1600" dirty="0">
                <a:latin typeface="+mn-lt"/>
              </a:rPr>
            </a:br>
            <a:endParaRPr lang="it-IT" sz="2400" dirty="0">
              <a:latin typeface="+mn-lt"/>
            </a:endParaRPr>
          </a:p>
        </p:txBody>
      </p:sp>
      <p:sp>
        <p:nvSpPr>
          <p:cNvPr id="9" name="Freccia a destra 8">
            <a:extLst>
              <a:ext uri="{FF2B5EF4-FFF2-40B4-BE49-F238E27FC236}">
                <a16:creationId xmlns:a16="http://schemas.microsoft.com/office/drawing/2014/main" id="{08836D61-4B95-9663-0F96-ADE08EFD7879}"/>
              </a:ext>
            </a:extLst>
          </p:cNvPr>
          <p:cNvSpPr/>
          <p:nvPr/>
        </p:nvSpPr>
        <p:spPr>
          <a:xfrm>
            <a:off x="5955900" y="6035502"/>
            <a:ext cx="1004047" cy="32272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pic>
        <p:nvPicPr>
          <p:cNvPr id="5" name="Immagine 4" descr="Immagine che contiene testo, schermata, software, Pagina Web&#10;&#10;Descrizione generata automaticamente">
            <a:extLst>
              <a:ext uri="{FF2B5EF4-FFF2-40B4-BE49-F238E27FC236}">
                <a16:creationId xmlns:a16="http://schemas.microsoft.com/office/drawing/2014/main" id="{C5638F1E-6D8C-7178-920E-4B78495C02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1219" y="2235283"/>
            <a:ext cx="4786705" cy="3330356"/>
          </a:xfrm>
          <a:prstGeom prst="rect">
            <a:avLst/>
          </a:prstGeom>
        </p:spPr>
      </p:pic>
      <p:sp>
        <p:nvSpPr>
          <p:cNvPr id="6" name="Ovale 5"/>
          <p:cNvSpPr/>
          <p:nvPr/>
        </p:nvSpPr>
        <p:spPr>
          <a:xfrm>
            <a:off x="3337073" y="3627714"/>
            <a:ext cx="1204530" cy="54530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Immagine che contiene testo, schermata, software, Pagina Web&#10;&#10;Descrizione generata automaticamente">
            <a:extLst>
              <a:ext uri="{FF2B5EF4-FFF2-40B4-BE49-F238E27FC236}">
                <a16:creationId xmlns:a16="http://schemas.microsoft.com/office/drawing/2014/main" id="{0E9B437C-34DD-766E-7A62-66721AE85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0753" y="2331132"/>
            <a:ext cx="1825929" cy="4047688"/>
          </a:xfrm>
          <a:prstGeom prst="rect">
            <a:avLst/>
          </a:prstGeom>
        </p:spPr>
      </p:pic>
    </p:spTree>
    <p:extLst>
      <p:ext uri="{BB962C8B-B14F-4D97-AF65-F5344CB8AC3E}">
        <p14:creationId xmlns:p14="http://schemas.microsoft.com/office/powerpoint/2010/main" val="3671471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85564" y="1489332"/>
            <a:ext cx="9859469" cy="4793672"/>
          </a:xfrm>
          <a:solidFill>
            <a:schemeClr val="accent1">
              <a:lumMod val="20000"/>
              <a:lumOff val="80000"/>
            </a:schemeClr>
          </a:solidFill>
        </p:spPr>
        <p:txBody>
          <a:bodyPr vert="horz" numCol="2" anchor="t" anchorCtr="0">
            <a:normAutofit/>
          </a:bodyPr>
          <a:lstStyle/>
          <a:p>
            <a:pPr algn="l"/>
            <a:r>
              <a:rPr kumimoji="0" lang="it-IT" altLang="it-IT" sz="16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t>TI TROVI NELLA PAGINA DI  AUTENTICAZIONE</a:t>
            </a:r>
            <a:b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sei in possesso </a:t>
            </a:r>
            <a:r>
              <a:rPr lang="it-I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della tua carta di identità elettronica </a:t>
            </a: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come indicato in figura </a:t>
            </a:r>
            <a:endParaRPr lang="it-IT" sz="2800" dirty="0"/>
          </a:p>
        </p:txBody>
      </p:sp>
      <p:pic>
        <p:nvPicPr>
          <p:cNvPr id="7" name="Immagine 6" descr="Immagine che contiene testo, schermata, Carattere, logo&#10;&#10;Descrizione generata automaticamente">
            <a:extLst>
              <a:ext uri="{FF2B5EF4-FFF2-40B4-BE49-F238E27FC236}">
                <a16:creationId xmlns:a16="http://schemas.microsoft.com/office/drawing/2014/main" id="{490D01AA-907D-F76C-8D30-7E29EDD5D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86" y="2709643"/>
            <a:ext cx="3632309" cy="3280795"/>
          </a:xfrm>
          <a:prstGeom prst="rect">
            <a:avLst/>
          </a:prstGeom>
        </p:spPr>
      </p:pic>
      <p:sp>
        <p:nvSpPr>
          <p:cNvPr id="9" name="Ovale 8"/>
          <p:cNvSpPr/>
          <p:nvPr/>
        </p:nvSpPr>
        <p:spPr>
          <a:xfrm>
            <a:off x="1494149" y="4278386"/>
            <a:ext cx="1546397" cy="595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descr="Immagine che contiene testo, schermata, software, Pagina Web&#10;&#10;Descrizione generata automaticamente">
            <a:extLst>
              <a:ext uri="{FF2B5EF4-FFF2-40B4-BE49-F238E27FC236}">
                <a16:creationId xmlns:a16="http://schemas.microsoft.com/office/drawing/2014/main" id="{A7CDEA42-462D-093F-A985-9E857631DD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2293" y="2709643"/>
            <a:ext cx="3912780" cy="3280795"/>
          </a:xfrm>
          <a:prstGeom prst="rect">
            <a:avLst/>
          </a:prstGeom>
        </p:spPr>
      </p:pic>
    </p:spTree>
    <p:extLst>
      <p:ext uri="{BB962C8B-B14F-4D97-AF65-F5344CB8AC3E}">
        <p14:creationId xmlns:p14="http://schemas.microsoft.com/office/powerpoint/2010/main" val="48478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02342" y="1514499"/>
            <a:ext cx="9859469" cy="4793672"/>
          </a:xfrm>
          <a:solidFill>
            <a:schemeClr val="accent1">
              <a:lumMod val="20000"/>
              <a:lumOff val="80000"/>
            </a:schemeClr>
          </a:solidFill>
        </p:spPr>
        <p:txBody>
          <a:bodyPr vert="horz" numCol="2" anchor="t" anchorCtr="0">
            <a:normAutofit/>
          </a:bodyPr>
          <a:lstStyle/>
          <a:p>
            <a:pPr algn="l"/>
            <a:r>
              <a:rPr kumimoji="0" lang="it-IT" altLang="it-IT" sz="16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t>TI TROVI NELLA PAGINA DI  AUTENTICAZIONE</a:t>
            </a:r>
            <a:b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sei in possesso delle seguenti smart card clicca su Smart Card come indicato in figura </a:t>
            </a:r>
            <a:endParaRPr lang="it-IT" sz="2800" dirty="0"/>
          </a:p>
        </p:txBody>
      </p:sp>
      <p:pic>
        <p:nvPicPr>
          <p:cNvPr id="6" name="Immagine 5"/>
          <p:cNvPicPr>
            <a:picLocks noChangeAspect="1"/>
          </p:cNvPicPr>
          <p:nvPr/>
        </p:nvPicPr>
        <p:blipFill>
          <a:blip r:embed="rId2"/>
          <a:stretch>
            <a:fillRect/>
          </a:stretch>
        </p:blipFill>
        <p:spPr>
          <a:xfrm>
            <a:off x="602343" y="3077617"/>
            <a:ext cx="4778728" cy="2959728"/>
          </a:xfrm>
          <a:prstGeom prst="rect">
            <a:avLst/>
          </a:prstGeom>
        </p:spPr>
      </p:pic>
      <p:pic>
        <p:nvPicPr>
          <p:cNvPr id="4" name="Immagine 3" descr="Immagine che contiene testo, schermata, Carattere, logo&#10;&#10;Descrizione generata automaticamente">
            <a:extLst>
              <a:ext uri="{FF2B5EF4-FFF2-40B4-BE49-F238E27FC236}">
                <a16:creationId xmlns:a16="http://schemas.microsoft.com/office/drawing/2014/main" id="{789DA358-78A9-AD5A-9762-E7B9FF173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668" y="3077617"/>
            <a:ext cx="5494540" cy="2959728"/>
          </a:xfrm>
          <a:prstGeom prst="rect">
            <a:avLst/>
          </a:prstGeom>
        </p:spPr>
      </p:pic>
      <p:sp>
        <p:nvSpPr>
          <p:cNvPr id="9" name="Ovale 8"/>
          <p:cNvSpPr/>
          <p:nvPr/>
        </p:nvSpPr>
        <p:spPr>
          <a:xfrm>
            <a:off x="7765381" y="4471332"/>
            <a:ext cx="1546397" cy="595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4767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01538" y="905446"/>
            <a:ext cx="10700436" cy="595255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numCol="2" anchor="t" anchorCtr="0">
            <a:noAutofit/>
          </a:bodyPr>
          <a:lstStyle/>
          <a:p>
            <a:pPr algn="l"/>
            <a:r>
              <a:rPr kumimoji="0" lang="it-IT" altLang="it-IT" sz="16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t>TI TROVI NELLA PAGINA  DI AUTENTICAZIONE</a:t>
            </a:r>
            <a:br>
              <a:rPr lang="it-IT" sz="1600" dirty="0"/>
            </a:br>
            <a:br>
              <a:rPr lang="it-IT" sz="1600" dirty="0"/>
            </a:br>
            <a:br>
              <a:rPr lang="it-IT" sz="1600" dirty="0"/>
            </a:br>
            <a:br>
              <a:rPr lang="it-IT" sz="1600" dirty="0"/>
            </a:br>
            <a:br>
              <a:rPr lang="it-IT" sz="1600" dirty="0"/>
            </a:br>
            <a:br>
              <a:rPr lang="it-IT" sz="1600" dirty="0"/>
            </a:br>
            <a:r>
              <a:rPr lang="it-IT" sz="1600" dirty="0">
                <a:latin typeface="+mn-lt"/>
              </a:rPr>
              <a:t>Se sei </a:t>
            </a:r>
            <a:r>
              <a:rPr lang="it-IT" sz="1600" b="1" dirty="0">
                <a:solidFill>
                  <a:srgbClr val="FF0000"/>
                </a:solidFill>
                <a:latin typeface="+mn-lt"/>
              </a:rPr>
              <a:t>studente privo di un documento di riconoscimento italiano </a:t>
            </a:r>
            <a:r>
              <a:rPr lang="it-IT" sz="1600" dirty="0">
                <a:latin typeface="+mn-lt"/>
              </a:rPr>
              <a:t>(carta di identità, patente di guida, passaporto) e non risiedi in Italia o studente minorenne clicca su </a:t>
            </a:r>
            <a:r>
              <a:rPr lang="it-IT" sz="1600" b="1" dirty="0">
                <a:latin typeface="+mn-lt"/>
              </a:rPr>
              <a:t>Accedi con credenziali</a:t>
            </a:r>
            <a:br>
              <a:rPr lang="it-IT" sz="1600" b="1" dirty="0">
                <a:latin typeface="+mn-lt"/>
              </a:rPr>
            </a:br>
            <a:br>
              <a:rPr lang="it-IT" sz="1600" b="1" dirty="0">
                <a:latin typeface="+mn-lt"/>
              </a:rPr>
            </a:br>
            <a:br>
              <a:rPr lang="it-IT" sz="1600" b="1" dirty="0">
                <a:latin typeface="+mn-lt"/>
              </a:rPr>
            </a:br>
            <a:br>
              <a:rPr lang="it-IT" sz="1600" b="1" dirty="0">
                <a:latin typeface="+mn-lt"/>
              </a:rPr>
            </a:br>
            <a:br>
              <a:rPr lang="it-IT" sz="1600" b="1" dirty="0">
                <a:latin typeface="+mn-lt"/>
              </a:rPr>
            </a:br>
            <a:br>
              <a:rPr lang="it-IT" sz="1600" b="1" dirty="0">
                <a:latin typeface="+mn-lt"/>
              </a:rPr>
            </a:br>
            <a:br>
              <a:rPr lang="it-IT" sz="1600" b="1" dirty="0">
                <a:latin typeface="+mn-lt"/>
              </a:rPr>
            </a:br>
            <a:br>
              <a:rPr lang="it-IT" sz="1600" b="1" dirty="0">
                <a:latin typeface="+mn-lt"/>
              </a:rPr>
            </a:br>
            <a:r>
              <a:rPr lang="it-IT" sz="1600" b="1" dirty="0">
                <a:latin typeface="+mn-lt"/>
              </a:rPr>
              <a:t>Per le credenziali ERDIS</a:t>
            </a:r>
            <a:r>
              <a:rPr lang="it-IT" sz="1600" dirty="0">
                <a:latin typeface="+mn-lt"/>
              </a:rPr>
              <a:t>, procedi con l’</a:t>
            </a:r>
            <a:r>
              <a:rPr lang="it-IT" sz="1600" b="1" dirty="0">
                <a:latin typeface="+mn-lt"/>
              </a:rPr>
              <a:t>accreditamento</a:t>
            </a:r>
            <a:r>
              <a:rPr lang="it-IT" sz="1600" dirty="0">
                <a:latin typeface="+mn-lt"/>
              </a:rPr>
              <a:t>, come indicato in figura</a:t>
            </a:r>
            <a:br>
              <a:rPr lang="it-IT" sz="1600" dirty="0">
                <a:latin typeface="+mn-lt"/>
              </a:rPr>
            </a:br>
            <a:br>
              <a:rPr lang="it-IT" sz="1600" dirty="0">
                <a:latin typeface="+mn-lt"/>
              </a:rPr>
            </a:br>
            <a:r>
              <a:rPr lang="it-IT" sz="1600" dirty="0">
                <a:solidFill>
                  <a:srgbClr val="FF0000"/>
                </a:solidFill>
                <a:latin typeface="+mn-lt"/>
              </a:rPr>
              <a:t>(vedi tutorial «Guida accesso studenti non residenti in Italia o minorenni »)</a:t>
            </a:r>
            <a:br>
              <a:rPr lang="it-IT" sz="1600" dirty="0">
                <a:latin typeface="+mn-lt"/>
              </a:rPr>
            </a:br>
            <a:br>
              <a:rPr lang="it-IT" sz="1600" dirty="0">
                <a:latin typeface="+mn-lt"/>
              </a:rPr>
            </a:br>
            <a:br>
              <a:rPr lang="it-IT" sz="1600" dirty="0">
                <a:latin typeface="+mn-lt"/>
              </a:rPr>
            </a:br>
            <a:br>
              <a:rPr lang="it-IT" sz="1600" dirty="0">
                <a:latin typeface="+mn-lt"/>
              </a:rPr>
            </a:br>
            <a:br>
              <a:rPr lang="it-IT" sz="1600" dirty="0">
                <a:latin typeface="+mn-lt"/>
              </a:rPr>
            </a:br>
            <a:br>
              <a:rPr lang="it-IT" sz="1600" dirty="0">
                <a:latin typeface="+mn-lt"/>
              </a:rPr>
            </a:br>
            <a:br>
              <a:rPr lang="it-IT" sz="1600" dirty="0">
                <a:latin typeface="+mn-lt"/>
              </a:rPr>
            </a:br>
            <a:br>
              <a:rPr lang="it-IT" sz="1600" dirty="0">
                <a:latin typeface="+mn-lt"/>
              </a:rPr>
            </a:br>
            <a:br>
              <a:rPr lang="it-IT" sz="1600" dirty="0">
                <a:latin typeface="+mn-lt"/>
              </a:rPr>
            </a:br>
            <a:endParaRPr lang="it-IT" sz="2400" dirty="0">
              <a:latin typeface="+mn-lt"/>
            </a:endParaRPr>
          </a:p>
        </p:txBody>
      </p:sp>
      <p:pic>
        <p:nvPicPr>
          <p:cNvPr id="4" name="Immagine 3" descr="Immagine che contiene testo, schermata, Carattere, numero&#10;&#10;Descrizione generata automaticamente">
            <a:extLst>
              <a:ext uri="{FF2B5EF4-FFF2-40B4-BE49-F238E27FC236}">
                <a16:creationId xmlns:a16="http://schemas.microsoft.com/office/drawing/2014/main" id="{63DD16AD-8A59-DB13-A122-BEB7BF926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663" y="306380"/>
            <a:ext cx="3804181" cy="3122620"/>
          </a:xfrm>
          <a:prstGeom prst="rect">
            <a:avLst/>
          </a:prstGeom>
        </p:spPr>
      </p:pic>
      <p:sp>
        <p:nvSpPr>
          <p:cNvPr id="13" name="Ovale 12">
            <a:extLst>
              <a:ext uri="{FF2B5EF4-FFF2-40B4-BE49-F238E27FC236}">
                <a16:creationId xmlns:a16="http://schemas.microsoft.com/office/drawing/2014/main" id="{AD522005-B892-D050-2DB6-96D5E5DE1A9E}"/>
              </a:ext>
            </a:extLst>
          </p:cNvPr>
          <p:cNvSpPr/>
          <p:nvPr/>
        </p:nvSpPr>
        <p:spPr>
          <a:xfrm>
            <a:off x="7439357" y="2443842"/>
            <a:ext cx="1633655" cy="72437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a:extLst>
              <a:ext uri="{FF2B5EF4-FFF2-40B4-BE49-F238E27FC236}">
                <a16:creationId xmlns:a16="http://schemas.microsoft.com/office/drawing/2014/main" id="{7947C54F-1E10-C7A9-62BE-F6D9F12B1311}"/>
              </a:ext>
            </a:extLst>
          </p:cNvPr>
          <p:cNvSpPr/>
          <p:nvPr/>
        </p:nvSpPr>
        <p:spPr>
          <a:xfrm>
            <a:off x="4668519" y="2888996"/>
            <a:ext cx="2818701" cy="3187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descr="Immagine che contiene testo, schermata, Carattere, numero&#10;&#10;Descrizione generata automaticamente">
            <a:extLst>
              <a:ext uri="{FF2B5EF4-FFF2-40B4-BE49-F238E27FC236}">
                <a16:creationId xmlns:a16="http://schemas.microsoft.com/office/drawing/2014/main" id="{AE60B03E-6CEE-62BD-E102-FBDAE727E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6583" y="3532778"/>
            <a:ext cx="2904679" cy="3301674"/>
          </a:xfrm>
          <a:prstGeom prst="rect">
            <a:avLst/>
          </a:prstGeom>
        </p:spPr>
      </p:pic>
      <p:sp>
        <p:nvSpPr>
          <p:cNvPr id="11" name="Freccia a destra 10">
            <a:extLst>
              <a:ext uri="{FF2B5EF4-FFF2-40B4-BE49-F238E27FC236}">
                <a16:creationId xmlns:a16="http://schemas.microsoft.com/office/drawing/2014/main" id="{C9837F12-9BD7-7BFB-DA24-A9E9224C8E7E}"/>
              </a:ext>
            </a:extLst>
          </p:cNvPr>
          <p:cNvSpPr/>
          <p:nvPr/>
        </p:nvSpPr>
        <p:spPr>
          <a:xfrm>
            <a:off x="4137882" y="5761998"/>
            <a:ext cx="2818701" cy="3187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2804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9181" y="1352627"/>
            <a:ext cx="8948525" cy="501404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numCol="2" anchor="t" anchorCtr="0">
            <a:noAutofit/>
          </a:bodyPr>
          <a:lstStyle/>
          <a:p>
            <a:br>
              <a:rPr kumimoji="0" lang="it-IT" altLang="it-IT" sz="16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it-IT" altLang="it-IT" sz="16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it-IT" altLang="it-IT" sz="16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it-IT" altLang="it-IT" sz="16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br>
            <a:r>
              <a:rPr lang="it-IT" altLang="it-IT" sz="1800" b="1" u="sng" dirty="0">
                <a:solidFill>
                  <a:srgbClr val="FF0000"/>
                </a:solidFill>
                <a:latin typeface="Amasis MT Pro Black" panose="020B0604020202020204" pitchFamily="18" charset="0"/>
                <a:cs typeface="Times New Roman" panose="02020603050405020304" pitchFamily="18" charset="0"/>
              </a:rPr>
              <a:t>INDICAZIONI </a:t>
            </a:r>
            <a:r>
              <a:rPr lang="it-IT" sz="1800" b="1" u="sng" dirty="0">
                <a:solidFill>
                  <a:srgbClr val="FF0000"/>
                </a:solidFill>
                <a:effectLst/>
                <a:latin typeface="Amasis MT Pro Black" panose="020B0604020202020204" pitchFamily="18" charset="0"/>
                <a:ea typeface="Calibri" panose="020F0502020204030204" pitchFamily="34" charset="0"/>
                <a:cs typeface="Times New Roman" panose="02020603050405020304" pitchFamily="18" charset="0"/>
              </a:rPr>
              <a:t>PER LA COMPILAZIONE DELLA DOMANDA ONLINE </a:t>
            </a:r>
            <a:br>
              <a:rPr lang="it-IT" sz="1600" dirty="0">
                <a:solidFill>
                  <a:srgbClr val="FF0000"/>
                </a:solidFill>
                <a:latin typeface="Amasis MT Pro Black" panose="020B0604020202020204" pitchFamily="18" charset="0"/>
              </a:rPr>
            </a:br>
            <a:br>
              <a:rPr lang="it-IT" sz="1600" dirty="0"/>
            </a:br>
            <a:r>
              <a:rPr lang="it-IT" sz="2400" dirty="0">
                <a:solidFill>
                  <a:srgbClr val="000000"/>
                </a:solidFill>
                <a:ea typeface="Calibri" panose="020F0502020204030204" pitchFamily="34" charset="0"/>
                <a:cs typeface="Times New Roman" panose="02020603050405020304" pitchFamily="18" charset="0"/>
              </a:rPr>
              <a:t> </a:t>
            </a:r>
            <a:br>
              <a:rPr lang="it-IT" sz="2400" dirty="0">
                <a:solidFill>
                  <a:srgbClr val="000000"/>
                </a:solidFill>
                <a:ea typeface="Calibri" panose="020F0502020204030204" pitchFamily="34" charset="0"/>
                <a:cs typeface="Times New Roman" panose="02020603050405020304" pitchFamily="18" charset="0"/>
              </a:rPr>
            </a:br>
            <a:r>
              <a:rPr lang="it-IT" sz="2400" dirty="0">
                <a:solidFill>
                  <a:srgbClr val="000000"/>
                </a:solidFill>
                <a:ea typeface="Calibri" panose="020F0502020204030204" pitchFamily="34" charset="0"/>
                <a:cs typeface="Times New Roman" panose="02020603050405020304" pitchFamily="18" charset="0"/>
              </a:rPr>
              <a:t>Una volta registrato si viene </a:t>
            </a:r>
            <a:r>
              <a:rPr lang="it-IT" sz="2400" dirty="0">
                <a:solidFill>
                  <a:srgbClr val="000000"/>
                </a:solidFill>
                <a:effectLst/>
                <a:ea typeface="Calibri" panose="020F0502020204030204" pitchFamily="34" charset="0"/>
                <a:cs typeface="Times New Roman" panose="02020603050405020304" pitchFamily="18" charset="0"/>
              </a:rPr>
              <a:t>introdotti nella procedura guidata di compilazione della </a:t>
            </a:r>
            <a:r>
              <a:rPr lang="it-IT" sz="2400" b="1" dirty="0">
                <a:solidFill>
                  <a:srgbClr val="000000"/>
                </a:solidFill>
                <a:ea typeface="Calibri" panose="020F0502020204030204" pitchFamily="34" charset="0"/>
                <a:cs typeface="Times New Roman" panose="02020603050405020304" pitchFamily="18" charset="0"/>
              </a:rPr>
              <a:t>R</a:t>
            </a:r>
            <a:r>
              <a:rPr lang="it-IT" sz="2400" b="1" dirty="0">
                <a:solidFill>
                  <a:srgbClr val="000000"/>
                </a:solidFill>
                <a:effectLst/>
                <a:ea typeface="Calibri" panose="020F0502020204030204" pitchFamily="34" charset="0"/>
                <a:cs typeface="Times New Roman" panose="02020603050405020304" pitchFamily="18" charset="0"/>
              </a:rPr>
              <a:t>ichiesta di benefici e servizi</a:t>
            </a:r>
            <a:r>
              <a:rPr lang="it-IT" sz="2400" dirty="0">
                <a:solidFill>
                  <a:srgbClr val="000000"/>
                </a:solidFill>
                <a:effectLst/>
                <a:ea typeface="Calibri" panose="020F0502020204030204" pitchFamily="34" charset="0"/>
                <a:cs typeface="Times New Roman" panose="02020603050405020304" pitchFamily="18" charset="0"/>
              </a:rPr>
              <a:t>: </a:t>
            </a:r>
            <a:endParaRPr lang="it-IT" sz="2400" dirty="0"/>
          </a:p>
        </p:txBody>
      </p:sp>
      <p:pic>
        <p:nvPicPr>
          <p:cNvPr id="4" name="Immagine 3" descr="Immagine che contiene testo, schermata, Carattere, software&#10;&#10;Descrizione generata automaticamente">
            <a:extLst>
              <a:ext uri="{FF2B5EF4-FFF2-40B4-BE49-F238E27FC236}">
                <a16:creationId xmlns:a16="http://schemas.microsoft.com/office/drawing/2014/main" id="{FA4AE17B-5945-2318-1AD5-82C3563AA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655" y="2077719"/>
            <a:ext cx="7305164" cy="4478261"/>
          </a:xfrm>
          <a:prstGeom prst="rect">
            <a:avLst/>
          </a:prstGeom>
        </p:spPr>
      </p:pic>
      <p:sp>
        <p:nvSpPr>
          <p:cNvPr id="6" name="Ovale 5">
            <a:extLst>
              <a:ext uri="{FF2B5EF4-FFF2-40B4-BE49-F238E27FC236}">
                <a16:creationId xmlns:a16="http://schemas.microsoft.com/office/drawing/2014/main" id="{8F0016CE-1B44-AA89-0503-C6BAC25D92B9}"/>
              </a:ext>
            </a:extLst>
          </p:cNvPr>
          <p:cNvSpPr/>
          <p:nvPr/>
        </p:nvSpPr>
        <p:spPr>
          <a:xfrm>
            <a:off x="4737655" y="3835197"/>
            <a:ext cx="1979774"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551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4014" y="1327103"/>
            <a:ext cx="8948525" cy="501404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numCol="2" anchor="t" anchorCtr="0">
            <a:noAutofit/>
          </a:bodyPr>
          <a:lstStyle/>
          <a:p>
            <a:br>
              <a:rPr kumimoji="0" lang="it-IT" altLang="it-IT" sz="16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it-IT" altLang="it-IT" sz="16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it-IT" altLang="it-IT" sz="16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it-IT" altLang="it-IT" sz="1600" b="1" i="0" u="none" strike="noStrike" cap="none" normalizeH="0" baseline="0" dirty="0">
                <a:ln>
                  <a:noFill/>
                </a:ln>
                <a:solidFill>
                  <a:srgbClr val="040404"/>
                </a:solidFill>
                <a:effectLst/>
                <a:latin typeface="Times New Roman" panose="02020603050405020304" pitchFamily="18" charset="0"/>
                <a:ea typeface="Calibri" panose="020F0502020204030204" pitchFamily="34" charset="0"/>
                <a:cs typeface="Times New Roman" panose="02020603050405020304" pitchFamily="18" charset="0"/>
              </a:rPr>
            </a:br>
            <a:r>
              <a:rPr lang="it-IT" altLang="it-IT" sz="1800" b="1" u="sng" dirty="0">
                <a:solidFill>
                  <a:srgbClr val="FF0000"/>
                </a:solidFill>
                <a:latin typeface="Amasis MT Pro Black" panose="020B0604020202020204" pitchFamily="18" charset="0"/>
                <a:cs typeface="Times New Roman" panose="02020603050405020304" pitchFamily="18" charset="0"/>
              </a:rPr>
              <a:t>INDICAZIONI </a:t>
            </a:r>
            <a:r>
              <a:rPr lang="it-IT" sz="1800" b="1" u="sng" dirty="0">
                <a:solidFill>
                  <a:srgbClr val="FF0000"/>
                </a:solidFill>
                <a:effectLst/>
                <a:latin typeface="Amasis MT Pro Black" panose="020B0604020202020204" pitchFamily="18" charset="0"/>
                <a:ea typeface="Calibri" panose="020F0502020204030204" pitchFamily="34" charset="0"/>
                <a:cs typeface="Times New Roman" panose="02020603050405020304" pitchFamily="18" charset="0"/>
              </a:rPr>
              <a:t>PER LA COMPILAZIONE DELLA DOMANDA ONLINE </a:t>
            </a:r>
            <a:br>
              <a:rPr lang="it-IT" sz="1600" dirty="0">
                <a:solidFill>
                  <a:srgbClr val="FF0000"/>
                </a:solidFill>
                <a:latin typeface="Amasis MT Pro Black" panose="020B0604020202020204" pitchFamily="18" charset="0"/>
              </a:rPr>
            </a:br>
            <a:br>
              <a:rPr lang="it-IT" sz="1600" dirty="0"/>
            </a:br>
            <a:br>
              <a:rPr lang="it-IT" sz="1600" dirty="0"/>
            </a:br>
            <a:r>
              <a:rPr lang="it-IT" sz="2400" dirty="0">
                <a:solidFill>
                  <a:srgbClr val="000000"/>
                </a:solidFill>
                <a:cs typeface="Times New Roman" panose="02020603050405020304" pitchFamily="18" charset="0"/>
              </a:rPr>
              <a:t>Per la richiesta della Borsa di studio e servizio alloggio, fare click bottone</a:t>
            </a:r>
            <a:br>
              <a:rPr lang="it-IT" sz="2400" dirty="0">
                <a:solidFill>
                  <a:srgbClr val="000000"/>
                </a:solidFill>
                <a:cs typeface="Times New Roman" panose="02020603050405020304" pitchFamily="18" charset="0"/>
              </a:rPr>
            </a:br>
            <a:r>
              <a:rPr lang="it-IT" sz="2400" dirty="0">
                <a:solidFill>
                  <a:srgbClr val="000000"/>
                </a:solidFill>
                <a:cs typeface="Times New Roman" panose="02020603050405020304" pitchFamily="18" charset="0"/>
              </a:rPr>
              <a:t>come nella figura</a:t>
            </a:r>
            <a:br>
              <a:rPr lang="it-IT" sz="2400" dirty="0">
                <a:solidFill>
                  <a:srgbClr val="000000"/>
                </a:solidFill>
                <a:cs typeface="Times New Roman" panose="02020603050405020304" pitchFamily="18" charset="0"/>
              </a:rPr>
            </a:br>
            <a:endParaRPr lang="it-IT" sz="2400" dirty="0"/>
          </a:p>
        </p:txBody>
      </p:sp>
      <p:pic>
        <p:nvPicPr>
          <p:cNvPr id="4" name="Immagine 3" descr="Immagine che contiene testo, schermata, software, Pagina Web&#10;&#10;Descrizione generata automaticamente">
            <a:extLst>
              <a:ext uri="{FF2B5EF4-FFF2-40B4-BE49-F238E27FC236}">
                <a16:creationId xmlns:a16="http://schemas.microsoft.com/office/drawing/2014/main" id="{82269BD1-56B5-9466-E5F4-44A227CB4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296" y="1807449"/>
            <a:ext cx="7283690" cy="4053353"/>
          </a:xfrm>
          <a:prstGeom prst="rect">
            <a:avLst/>
          </a:prstGeom>
        </p:spPr>
      </p:pic>
      <p:sp>
        <p:nvSpPr>
          <p:cNvPr id="6" name="Ovale 5">
            <a:extLst>
              <a:ext uri="{FF2B5EF4-FFF2-40B4-BE49-F238E27FC236}">
                <a16:creationId xmlns:a16="http://schemas.microsoft.com/office/drawing/2014/main" id="{99415DCD-47AC-260B-3F20-9AB041B15D6C}"/>
              </a:ext>
            </a:extLst>
          </p:cNvPr>
          <p:cNvSpPr/>
          <p:nvPr/>
        </p:nvSpPr>
        <p:spPr>
          <a:xfrm>
            <a:off x="4784296" y="3506598"/>
            <a:ext cx="2228900" cy="107450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426071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726</Words>
  <Application>Microsoft Office PowerPoint</Application>
  <PresentationFormat>Widescreen</PresentationFormat>
  <Paragraphs>40</Paragraphs>
  <Slides>15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15</vt:i4>
      </vt:variant>
    </vt:vector>
  </HeadingPairs>
  <TitlesOfParts>
    <vt:vector size="22" baseType="lpstr">
      <vt:lpstr>Amasis MT Pro</vt:lpstr>
      <vt:lpstr>Amasis MT Pro Black</vt: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TI TROVI NELLA PAGINA DI AUTENTICAZIONE  Sei in possesso delle credenziali digitali SPID: scegli «Accedi con SPID»                                                                                                                          successivamente  scegli il provider che ti ha rilasciato lo SPID e continua la registrazione                     </vt:lpstr>
      <vt:lpstr>TI TROVI NELLA PAGINA DI  AUTENTICAZIONE   Se sei in possesso della tua carta di identità elettronica come indicato in figura </vt:lpstr>
      <vt:lpstr>TI TROVI NELLA PAGINA DI  AUTENTICAZIONE   Se sei in possesso delle seguenti smart card clicca su Smart Card come indicato in figura </vt:lpstr>
      <vt:lpstr>TI TROVI NELLA PAGINA  DI AUTENTICAZIONE      Se sei studente privo di un documento di riconoscimento italiano (carta di identità, patente di guida, passaporto) e non risiedi in Italia o studente minorenne clicca su Accedi con credenziali        Per le credenziali ERDIS, procedi con l’accreditamento, come indicato in figura  (vedi tutorial «Guida accesso studenti non residenti in Italia o minorenni »)         </vt:lpstr>
      <vt:lpstr>    INDICAZIONI PER LA COMPILAZIONE DELLA DOMANDA ONLINE     Una volta registrato si viene introdotti nella procedura guidata di compilazione della Richiesta di benefici e servizi: </vt:lpstr>
      <vt:lpstr>    INDICAZIONI PER LA COMPILAZIONE DELLA DOMANDA ONLINE    Per la richiesta della Borsa di studio e servizio alloggio, fare click bottone come nella figura </vt:lpstr>
      <vt:lpstr> Ti verranno richiesti i dati anagrafici, iscrizione universitaria, dati relativi al merito alla condizione economica, situazione reddituale ecc. che dovrai inserire attraverso apposite videate in cui occorre confermare i dati attraverso il tasto</vt:lpstr>
      <vt:lpstr>Una volta inseriti correttamente TUTTI i dati richiesti è possibile consultare un  RIEPILOGO tramite il quale controllare i dati così introdotti.               </vt:lpstr>
      <vt:lpstr>A questo punto è possibile completare la domanda facendo click sul tasto               </vt:lpstr>
      <vt:lpstr>MODIFICA DEI DATI INSERITI NELLA DOMANDA DEI BENEFICI   PRESTARE MOLTA ATTENZIONE   Se vuoi consultare la domanda senza modificarla clicca su Accedi alla sola visualizzazione    Se vuoi modificare la domanda clicca su Modifica domanda online          </vt:lpstr>
      <vt:lpstr>Presentazione standard di PowerPoint</vt:lpstr>
      <vt:lpstr>FOTO TESSERA  Durante l’inserimento dei dati il sistema verificherà se l’Ente è già in possesso di una foto formato tessera dello studente, necessaria per il tesserino di accesso a mensa e per le procedure interne dell’Erdis.  La foto da caricare (upload) dovrà essere in formato JPEG/JPG standard e rispondente ai dettami formali come evidenziato dal Dipartimento della Pubblica Sicurezza con la nota n. 400/A/2005/1501/P/23.13.27 https://www.indicenormativa.it/sites/default/files/Circolare%20ministeriale%20CI%20_2.pdf del 5 dicembre 2005 che ha fornito indicazioni ufficiali in merito alle caratteristiche tecnico - qualitative delle fotografie, di cui si invita a prendere completa visione.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 inviare la tua richiesta di benefici e servizi all’ERDIS MARCHE e consultarne lo stato, registrati nell’Area Riservata. Per registrarsi nell’Area Riservata sarà necessario essere in possesso delle credenziali SPID di livello 2 o della Carta di Identità Elettronica (CIE) o Carta nazionale dei servizi (CNS). Le credenziali (utente e password) già rilasciate saranno progressivamente dismesse nei prossimi mesi, comunque entro e non oltre il 30 settembre 2021. Se hai già attivato la tua identità digitale (SPID/CIE/CNS) il loro utilizzo ti consentirà di accedere subito alla tua area personale. Se invece non hai ancora attivato SPID, puoi trovare tutte le informazioni necessarie e le possibilità di attivazione fra cui scegliere su https://www.spid.gov.it/richiedi-spid. Al termine della procedura di accreditamento, potrai effettuare il login ed accedere al  nell’Area Riservata.</dc:title>
  <dc:creator>ANNA BORGESE</dc:creator>
  <cp:lastModifiedBy>Ornella Marcattili</cp:lastModifiedBy>
  <cp:revision>69</cp:revision>
  <dcterms:created xsi:type="dcterms:W3CDTF">2021-07-02T09:15:57Z</dcterms:created>
  <dcterms:modified xsi:type="dcterms:W3CDTF">2023-07-04T21:18:55Z</dcterms:modified>
</cp:coreProperties>
</file>