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80" r:id="rId4"/>
    <p:sldId id="279" r:id="rId5"/>
    <p:sldId id="273" r:id="rId6"/>
    <p:sldId id="275" r:id="rId7"/>
    <p:sldId id="276" r:id="rId8"/>
    <p:sldId id="257" r:id="rId9"/>
    <p:sldId id="277" r:id="rId10"/>
    <p:sldId id="278"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9" d="100"/>
          <a:sy n="109" d="100"/>
        </p:scale>
        <p:origin x="22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7/11/2023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22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7/11/2023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022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7/11/2023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2476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7/11/2023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7837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7/11/2023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53844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7/11/2023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035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7/11/2023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36443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7/11/2023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83206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7/11/2023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8494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7/11/2023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29674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7/11/2023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27837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7/11/2023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222877346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rdis.it/wp-content/uploads/2023/07/23_24_Informativa-ERDIS_per-stranieri-CORRETTA.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erdis.it/wp-content/uploads/2023/07/23_24_Informativa-ERDIS_per-stranieri-CORRETTA.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rdis.it/wp-content/uploads/2023/07/23_24_Informativa-ERDIS_per-stranieri-CORRETTA.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rdis.it/wp-content/uploads/2023/07/23_24_Informativa-ERDIS_per-stranieri-CORRETTA.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32495F0-C5CB-4823-AE70-EED61EBAB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675F0DE-05A7-417B-AEBD-01732F14CB01}"/>
              </a:ext>
            </a:extLst>
          </p:cNvPr>
          <p:cNvSpPr>
            <a:spLocks noGrp="1"/>
          </p:cNvSpPr>
          <p:nvPr>
            <p:ph type="ctrTitle"/>
          </p:nvPr>
        </p:nvSpPr>
        <p:spPr>
          <a:xfrm>
            <a:off x="851183" y="1143000"/>
            <a:ext cx="4846320" cy="2898648"/>
          </a:xfrm>
        </p:spPr>
        <p:txBody>
          <a:bodyPr>
            <a:normAutofit/>
          </a:bodyPr>
          <a:lstStyle/>
          <a:p>
            <a:r>
              <a:rPr lang="it-IT" sz="4000" dirty="0">
                <a:latin typeface="Arial Black" panose="020B0A04020102020204" pitchFamily="34" charset="0"/>
                <a:cs typeface="Times New Roman" panose="02020603050405020304" pitchFamily="18" charset="0"/>
              </a:rPr>
              <a:t>Studenti stranieri: documentazione e adempimenti. </a:t>
            </a:r>
          </a:p>
        </p:txBody>
      </p:sp>
      <p:sp>
        <p:nvSpPr>
          <p:cNvPr id="73" name="Rectangle 72">
            <a:extLst>
              <a:ext uri="{FF2B5EF4-FFF2-40B4-BE49-F238E27FC236}">
                <a16:creationId xmlns:a16="http://schemas.microsoft.com/office/drawing/2014/main" id="{CB8B9C25-D80D-48EC-B83A-231219A80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82975"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Immagine 1" descr="C:\Users\Brincivalli\Desktop\logo_rosso.png">
            <a:extLst>
              <a:ext uri="{FF2B5EF4-FFF2-40B4-BE49-F238E27FC236}">
                <a16:creationId xmlns:a16="http://schemas.microsoft.com/office/drawing/2014/main" id="{5DAD94B1-36F4-43EA-ADC3-B7F85B262EA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60956" y="1076963"/>
            <a:ext cx="5441001" cy="13738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Rectangle 74">
            <a:extLst>
              <a:ext uri="{FF2B5EF4-FFF2-40B4-BE49-F238E27FC236}">
                <a16:creationId xmlns:a16="http://schemas.microsoft.com/office/drawing/2014/main" id="{601CC70B-8875-45A1-8AFD-7D546E3C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897" y="4177748"/>
            <a:ext cx="4824407"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Immagine 9">
            <a:extLst>
              <a:ext uri="{FF2B5EF4-FFF2-40B4-BE49-F238E27FC236}">
                <a16:creationId xmlns:a16="http://schemas.microsoft.com/office/drawing/2014/main" id="{3242106B-2F73-413B-BC58-B7DDCDA3CD4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60956" y="3325892"/>
            <a:ext cx="5238750" cy="2949416"/>
          </a:xfrm>
          <a:prstGeom prst="rect">
            <a:avLst/>
          </a:prstGeom>
        </p:spPr>
      </p:pic>
    </p:spTree>
    <p:extLst>
      <p:ext uri="{BB962C8B-B14F-4D97-AF65-F5344CB8AC3E}">
        <p14:creationId xmlns:p14="http://schemas.microsoft.com/office/powerpoint/2010/main" val="184818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C7775E-1E04-F0A9-B20C-250FEC327FC2}"/>
              </a:ext>
            </a:extLst>
          </p:cNvPr>
          <p:cNvSpPr>
            <a:spLocks noGrp="1"/>
          </p:cNvSpPr>
          <p:nvPr>
            <p:ph type="title"/>
          </p:nvPr>
        </p:nvSpPr>
        <p:spPr>
          <a:xfrm>
            <a:off x="1115568" y="577048"/>
            <a:ext cx="3971337" cy="1047566"/>
          </a:xfrm>
        </p:spPr>
        <p:txBody>
          <a:bodyPr>
            <a:noAutofit/>
          </a:bodyPr>
          <a:lstStyle/>
          <a:p>
            <a:endParaRPr lang="it-IT" dirty="0"/>
          </a:p>
        </p:txBody>
      </p:sp>
      <p:sp>
        <p:nvSpPr>
          <p:cNvPr id="3" name="Segnaposto contenuto 2">
            <a:extLst>
              <a:ext uri="{FF2B5EF4-FFF2-40B4-BE49-F238E27FC236}">
                <a16:creationId xmlns:a16="http://schemas.microsoft.com/office/drawing/2014/main" id="{3A7D2121-267D-87E0-0125-2F52A80EE9A3}"/>
              </a:ext>
            </a:extLst>
          </p:cNvPr>
          <p:cNvSpPr>
            <a:spLocks noGrp="1"/>
          </p:cNvSpPr>
          <p:nvPr>
            <p:ph sz="half" idx="1"/>
          </p:nvPr>
        </p:nvSpPr>
        <p:spPr>
          <a:xfrm>
            <a:off x="1115568" y="2902998"/>
            <a:ext cx="4937760" cy="2219418"/>
          </a:xfrm>
        </p:spPr>
        <p:txBody>
          <a:bodyPr>
            <a:noAutofit/>
          </a:bodyPr>
          <a:lstStyle/>
          <a:p>
            <a:pPr marL="0" indent="0">
              <a:spcBef>
                <a:spcPts val="0"/>
              </a:spcBef>
              <a:buNone/>
            </a:pPr>
            <a:r>
              <a:rPr lang="it-IT" b="1" dirty="0">
                <a:latin typeface="Arial" panose="020B0604020202020204" pitchFamily="34" charset="0"/>
                <a:cs typeface="Arial" panose="020B0604020202020204" pitchFamily="34" charset="0"/>
              </a:rPr>
              <a:t>Autenticazione studenti internazionali privi di un documento di identità italiano non residenti in Italia </a:t>
            </a:r>
          </a:p>
        </p:txBody>
      </p:sp>
      <p:sp>
        <p:nvSpPr>
          <p:cNvPr id="4" name="Segnaposto contenuto 3">
            <a:extLst>
              <a:ext uri="{FF2B5EF4-FFF2-40B4-BE49-F238E27FC236}">
                <a16:creationId xmlns:a16="http://schemas.microsoft.com/office/drawing/2014/main" id="{76B5C929-D85C-A056-C463-958132043EED}"/>
              </a:ext>
            </a:extLst>
          </p:cNvPr>
          <p:cNvSpPr>
            <a:spLocks noGrp="1"/>
          </p:cNvSpPr>
          <p:nvPr>
            <p:ph sz="half" idx="2"/>
          </p:nvPr>
        </p:nvSpPr>
        <p:spPr>
          <a:xfrm>
            <a:off x="5637320" y="2077376"/>
            <a:ext cx="5646376" cy="3986074"/>
          </a:xfrm>
        </p:spPr>
        <p:txBody>
          <a:bodyPr>
            <a:normAutofit fontScale="55000" lnSpcReduction="20000"/>
          </a:bodyPr>
          <a:lstStyle/>
          <a:p>
            <a:pPr marL="0" indent="0">
              <a:buNone/>
            </a:pPr>
            <a:r>
              <a:rPr lang="it-IT" dirty="0"/>
              <a:t>Per ottenere le credenziali per l’accesso alla domanda online bisogna accreditarsi attraverso la procedura messa a disposizione sul sito dell’Ente.</a:t>
            </a:r>
          </a:p>
          <a:p>
            <a:pPr marL="0" indent="0">
              <a:buNone/>
            </a:pPr>
            <a:r>
              <a:rPr lang="it-IT" dirty="0"/>
              <a:t>Le credenziali ottenute consentiranno una autenticazione DEBOLE dello studente. Tali studenti dovranno quindi:</a:t>
            </a:r>
          </a:p>
          <a:p>
            <a:r>
              <a:rPr lang="it-IT" dirty="0"/>
              <a:t>1. Compilare e confermare la domanda on line.</a:t>
            </a:r>
          </a:p>
          <a:p>
            <a:r>
              <a:rPr lang="it-IT" dirty="0"/>
              <a:t>2. Effettuare l’upload sulla procedura della domanda online della </a:t>
            </a:r>
            <a:r>
              <a:rPr lang="it-IT" b="1" dirty="0"/>
              <a:t>copia di un documento di riconoscimento in corso di validità.</a:t>
            </a:r>
          </a:p>
          <a:p>
            <a:pPr marL="0" indent="0">
              <a:buNone/>
            </a:pPr>
            <a:r>
              <a:rPr lang="it-IT" dirty="0"/>
              <a:t>Successivamente dovranno:</a:t>
            </a:r>
          </a:p>
          <a:p>
            <a:pPr>
              <a:buFont typeface="Wingdings" panose="05000000000000000000" pitchFamily="2" charset="2"/>
              <a:buChar char="Ø"/>
            </a:pPr>
            <a:r>
              <a:rPr lang="it-IT" dirty="0"/>
              <a:t>trasmettere il proprio </a:t>
            </a:r>
            <a:r>
              <a:rPr lang="it-IT" b="1" dirty="0"/>
              <a:t>codice fiscale</a:t>
            </a:r>
            <a:r>
              <a:rPr lang="it-IT" dirty="0"/>
              <a:t> ottenuto dall’Agenzia delle Entrate necessario per la fruizione dei servizi. </a:t>
            </a:r>
          </a:p>
          <a:p>
            <a:pPr>
              <a:buFont typeface="Wingdings" panose="05000000000000000000" pitchFamily="2" charset="2"/>
              <a:buChar char="Ø"/>
            </a:pPr>
            <a:r>
              <a:rPr lang="it-IT" dirty="0"/>
              <a:t>recarsi presso gli sportelli del Diritto allo studio dei diversi presidi muniti di un documento di riconoscimento in corso di validità dove saranno identificati. In mancanza di identificazione l’erogazione dei servizi gratuiti e qualsiasi pagamento di somme di denaro rimangono sospesi.</a:t>
            </a:r>
          </a:p>
        </p:txBody>
      </p:sp>
      <p:pic>
        <p:nvPicPr>
          <p:cNvPr id="6" name="Immagine 1" descr="C:\Users\Brincivalli\Desktop\logo_rosso.png">
            <a:extLst>
              <a:ext uri="{FF2B5EF4-FFF2-40B4-BE49-F238E27FC236}">
                <a16:creationId xmlns:a16="http://schemas.microsoft.com/office/drawing/2014/main" id="{EB4CF4E7-90E6-7948-AB43-2C8362F71B0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1882" y="458310"/>
            <a:ext cx="5365131" cy="12850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82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772508" y="4440601"/>
            <a:ext cx="3337230" cy="1645920"/>
          </a:xfrm>
        </p:spPr>
        <p:txBody>
          <a:bodyPr>
            <a:normAutofit/>
          </a:bodyPr>
          <a:lstStyle/>
          <a:p>
            <a:r>
              <a:rPr lang="it-IT" sz="2400" dirty="0">
                <a:latin typeface="Arial" panose="020B0604020202020204" pitchFamily="34" charset="0"/>
                <a:cs typeface="Arial" panose="020B0604020202020204" pitchFamily="34" charset="0"/>
              </a:rPr>
              <a:t>COME FARE DOMANDA </a:t>
            </a:r>
            <a:endParaRPr lang="it-IT" sz="3200" dirty="0">
              <a:latin typeface="Arial" panose="020B0604020202020204" pitchFamily="34" charset="0"/>
              <a:cs typeface="Arial" panose="020B0604020202020204" pitchFamily="34" charset="0"/>
            </a:endParaRP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71381"/>
            <a:ext cx="4912317" cy="117658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75061" y="2119346"/>
            <a:ext cx="6726531" cy="3420319"/>
          </a:xfrm>
        </p:spPr>
        <p:txBody>
          <a:bodyPr anchor="ctr">
            <a:normAutofit fontScale="40000" lnSpcReduction="20000"/>
          </a:bodyPr>
          <a:lstStyle/>
          <a:p>
            <a:pPr marL="0" indent="0">
              <a:buNone/>
            </a:pPr>
            <a:endParaRPr lang="it-IT" sz="1400" dirty="0">
              <a:latin typeface="Arial" panose="020B0604020202020204" pitchFamily="34" charset="0"/>
              <a:cs typeface="Arial" panose="020B0604020202020204" pitchFamily="34" charset="0"/>
            </a:endParaRPr>
          </a:p>
          <a:p>
            <a:pPr marL="0" indent="0" algn="just">
              <a:buNone/>
            </a:pPr>
            <a:r>
              <a:rPr lang="it-IT" sz="4300" dirty="0">
                <a:cs typeface="Arial" panose="020B0604020202020204" pitchFamily="34" charset="0"/>
              </a:rPr>
              <a:t>La domanda può essere presentata solo online. </a:t>
            </a:r>
          </a:p>
          <a:p>
            <a:pPr marL="0" indent="0" algn="just">
              <a:buNone/>
            </a:pPr>
            <a:r>
              <a:rPr lang="it-IT" sz="4300" dirty="0">
                <a:cs typeface="Arial" panose="020B0604020202020204" pitchFamily="34" charset="0"/>
              </a:rPr>
              <a:t>Per accedere lo studente straniero privo di documento di riconoscimento italiano e non residente in Italia  deve effettuare la procedura di accreditamento per </a:t>
            </a:r>
            <a:r>
              <a:rPr lang="it-IT" sz="4300" b="1" dirty="0">
                <a:cs typeface="Arial" panose="020B0604020202020204" pitchFamily="34" charset="0"/>
              </a:rPr>
              <a:t>ottenere le credenziali </a:t>
            </a:r>
            <a:r>
              <a:rPr lang="it-IT" sz="4300" dirty="0">
                <a:cs typeface="Arial" panose="020B0604020202020204" pitchFamily="34" charset="0"/>
              </a:rPr>
              <a:t>per l’accesso alla domanda online.</a:t>
            </a:r>
          </a:p>
          <a:p>
            <a:pPr marL="0" indent="0" algn="just">
              <a:buNone/>
            </a:pPr>
            <a:r>
              <a:rPr lang="it-IT" sz="4300" dirty="0">
                <a:cs typeface="Arial" panose="020B0604020202020204" pitchFamily="34" charset="0"/>
              </a:rPr>
              <a:t>Le credenziali ottenute consentono una autenticazione DEBOLE dello studente che dovrà:</a:t>
            </a:r>
          </a:p>
          <a:p>
            <a:pPr marL="0" indent="0" algn="just">
              <a:buNone/>
            </a:pPr>
            <a:r>
              <a:rPr lang="it-IT" sz="4300" dirty="0">
                <a:cs typeface="Arial" panose="020B0604020202020204" pitchFamily="34" charset="0"/>
              </a:rPr>
              <a:t>1. Compilare e confermare la domanda on line.</a:t>
            </a:r>
          </a:p>
          <a:p>
            <a:pPr marL="0" indent="0" algn="just">
              <a:buNone/>
            </a:pPr>
            <a:r>
              <a:rPr lang="it-IT" sz="4300" dirty="0">
                <a:cs typeface="Arial" panose="020B0604020202020204" pitchFamily="34" charset="0"/>
              </a:rPr>
              <a:t>2. Effettuare </a:t>
            </a:r>
            <a:r>
              <a:rPr lang="it-IT" sz="4300" b="1" dirty="0">
                <a:cs typeface="Arial" panose="020B0604020202020204" pitchFamily="34" charset="0"/>
              </a:rPr>
              <a:t>l’upload</a:t>
            </a:r>
            <a:r>
              <a:rPr lang="it-IT" sz="4300" dirty="0">
                <a:cs typeface="Arial" panose="020B0604020202020204" pitchFamily="34" charset="0"/>
              </a:rPr>
              <a:t> sulla procedura della domanda on line </a:t>
            </a:r>
            <a:r>
              <a:rPr lang="it-IT" sz="4300" b="1" dirty="0">
                <a:cs typeface="Arial" panose="020B0604020202020204" pitchFamily="34" charset="0"/>
              </a:rPr>
              <a:t>della copia di un documento di riconoscimento in corso di validità. </a:t>
            </a:r>
          </a:p>
        </p:txBody>
      </p:sp>
      <p:pic>
        <p:nvPicPr>
          <p:cNvPr id="6" name="Immagine 5">
            <a:extLst>
              <a:ext uri="{FF2B5EF4-FFF2-40B4-BE49-F238E27FC236}">
                <a16:creationId xmlns:a16="http://schemas.microsoft.com/office/drawing/2014/main" id="{79E0837A-0EBC-63F9-DB29-A199F101F662}"/>
              </a:ext>
            </a:extLst>
          </p:cNvPr>
          <p:cNvPicPr>
            <a:picLocks noChangeAspect="1"/>
          </p:cNvPicPr>
          <p:nvPr/>
        </p:nvPicPr>
        <p:blipFill>
          <a:blip r:embed="rId3"/>
          <a:stretch>
            <a:fillRect/>
          </a:stretch>
        </p:blipFill>
        <p:spPr>
          <a:xfrm>
            <a:off x="772508" y="1728935"/>
            <a:ext cx="3337230" cy="2978958"/>
          </a:xfrm>
          <a:prstGeom prst="rect">
            <a:avLst/>
          </a:prstGeom>
        </p:spPr>
      </p:pic>
    </p:spTree>
    <p:extLst>
      <p:ext uri="{BB962C8B-B14F-4D97-AF65-F5344CB8AC3E}">
        <p14:creationId xmlns:p14="http://schemas.microsoft.com/office/powerpoint/2010/main" val="6613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772508" y="4440601"/>
            <a:ext cx="3337230" cy="1645920"/>
          </a:xfrm>
        </p:spPr>
        <p:txBody>
          <a:bodyPr>
            <a:normAutofit/>
          </a:bodyPr>
          <a:lstStyle/>
          <a:p>
            <a:r>
              <a:rPr lang="it-IT" sz="2400" dirty="0">
                <a:latin typeface="Arial" panose="020B0604020202020204" pitchFamily="34" charset="0"/>
                <a:cs typeface="Arial" panose="020B0604020202020204" pitchFamily="34" charset="0"/>
              </a:rPr>
              <a:t>PROCEDURA DI ACCREDITAMENTO</a:t>
            </a:r>
            <a:r>
              <a:rPr lang="it-IT" sz="3200" dirty="0">
                <a:latin typeface="Arial" panose="020B0604020202020204" pitchFamily="34" charset="0"/>
                <a:cs typeface="Arial" panose="020B0604020202020204" pitchFamily="34" charset="0"/>
              </a:rPr>
              <a:t> </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71381"/>
            <a:ext cx="4912317" cy="117658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447713" y="1992962"/>
            <a:ext cx="7253879" cy="1966480"/>
          </a:xfrm>
        </p:spPr>
        <p:txBody>
          <a:bodyPr anchor="ctr">
            <a:normAutofit fontScale="32500" lnSpcReduction="20000"/>
          </a:bodyPr>
          <a:lstStyle/>
          <a:p>
            <a:pPr marL="0" indent="0">
              <a:buNone/>
            </a:pPr>
            <a:endParaRPr lang="it-IT" sz="1400" dirty="0">
              <a:latin typeface="Arial" panose="020B0604020202020204" pitchFamily="34" charset="0"/>
              <a:cs typeface="Arial" panose="020B0604020202020204" pitchFamily="34" charset="0"/>
            </a:endParaRPr>
          </a:p>
          <a:p>
            <a:pPr marL="0" indent="0" algn="just">
              <a:buNone/>
            </a:pPr>
            <a:r>
              <a:rPr lang="it-IT" sz="4300" b="1" dirty="0">
                <a:solidFill>
                  <a:srgbClr val="FF0000"/>
                </a:solidFill>
                <a:cs typeface="Arial" panose="020B0604020202020204" pitchFamily="34" charset="0"/>
              </a:rPr>
              <a:t>ATTENZIONE</a:t>
            </a:r>
            <a:r>
              <a:rPr lang="it-IT" sz="4300" dirty="0">
                <a:cs typeface="Arial" panose="020B0604020202020204" pitchFamily="34" charset="0"/>
              </a:rPr>
              <a:t>: durante la procedura di accreditamento verrà calcolato automaticamente il Codice Fiscale che dovrai usare come Codice Utente per accedere alla tua area riservata unitamente alla password che sceglierai</a:t>
            </a:r>
          </a:p>
          <a:p>
            <a:pPr marL="0" indent="0">
              <a:buNone/>
            </a:pPr>
            <a:r>
              <a:rPr lang="it-IT" sz="3500" b="1" dirty="0">
                <a:solidFill>
                  <a:srgbClr val="FF0000"/>
                </a:solidFill>
                <a:highlight>
                  <a:srgbClr val="FFFF00"/>
                </a:highlight>
                <a:cs typeface="Arial" panose="020B0604020202020204" pitchFamily="34" charset="0"/>
              </a:rPr>
              <a:t>MEMORIZZA questo codice!! </a:t>
            </a:r>
            <a:endParaRPr lang="it-IT" sz="3500" dirty="0">
              <a:cs typeface="Arial" panose="020B0604020202020204" pitchFamily="34" charset="0"/>
            </a:endParaRPr>
          </a:p>
          <a:p>
            <a:pPr marL="342900" indent="-342900">
              <a:buFont typeface="+mj-lt"/>
              <a:buAutoNum type="arabicPeriod"/>
            </a:pPr>
            <a:endParaRPr lang="it-IT" sz="1400" dirty="0">
              <a:latin typeface="Arial" panose="020B0604020202020204" pitchFamily="34" charset="0"/>
              <a:cs typeface="Arial" panose="020B0604020202020204" pitchFamily="34" charset="0"/>
            </a:endParaRPr>
          </a:p>
          <a:p>
            <a:r>
              <a:rPr lang="it-IT" sz="2500" b="1" i="1" dirty="0">
                <a:solidFill>
                  <a:srgbClr val="FF0000"/>
                </a:solidFill>
                <a:latin typeface="Arial" panose="020B0604020202020204" pitchFamily="34" charset="0"/>
                <a:cs typeface="Arial" panose="020B0604020202020204" pitchFamily="34" charset="0"/>
              </a:rPr>
              <a:t> English </a:t>
            </a:r>
            <a:r>
              <a:rPr lang="it-IT" sz="2500" b="1" i="1" dirty="0" err="1">
                <a:solidFill>
                  <a:srgbClr val="FF0000"/>
                </a:solidFill>
                <a:latin typeface="Arial" panose="020B0604020202020204" pitchFamily="34" charset="0"/>
                <a:cs typeface="Arial" panose="020B0604020202020204" pitchFamily="34" charset="0"/>
              </a:rPr>
              <a:t>version</a:t>
            </a:r>
            <a:r>
              <a:rPr lang="it-IT" sz="2500" b="1" i="1" dirty="0">
                <a:solidFill>
                  <a:srgbClr val="FF0000"/>
                </a:solidFill>
                <a:latin typeface="Arial" panose="020B0604020202020204" pitchFamily="34" charset="0"/>
                <a:cs typeface="Arial" panose="020B0604020202020204" pitchFamily="34" charset="0"/>
              </a:rPr>
              <a:t>, </a:t>
            </a:r>
            <a:r>
              <a:rPr lang="it-IT" sz="2500" b="1" i="1" dirty="0" err="1">
                <a:solidFill>
                  <a:srgbClr val="FF0000"/>
                </a:solidFill>
                <a:latin typeface="Arial" panose="020B0604020202020204" pitchFamily="34" charset="0"/>
                <a:cs typeface="Arial" panose="020B0604020202020204" pitchFamily="34" charset="0"/>
              </a:rPr>
              <a:t>section</a:t>
            </a:r>
            <a:r>
              <a:rPr lang="it-IT" sz="2500" b="1" i="1" dirty="0">
                <a:solidFill>
                  <a:srgbClr val="FF0000"/>
                </a:solidFill>
                <a:latin typeface="Arial" panose="020B0604020202020204" pitchFamily="34" charset="0"/>
                <a:cs typeface="Arial" panose="020B0604020202020204" pitchFamily="34" charset="0"/>
              </a:rPr>
              <a:t> </a:t>
            </a:r>
            <a:r>
              <a:rPr lang="it-IT" sz="3100" b="1" i="1" dirty="0">
                <a:solidFill>
                  <a:srgbClr val="FF0000"/>
                </a:solidFill>
                <a:latin typeface="Arial" panose="020B0604020202020204" pitchFamily="34" charset="0"/>
                <a:cs typeface="Arial" panose="020B0604020202020204" pitchFamily="34" charset="0"/>
              </a:rPr>
              <a:t>«</a:t>
            </a:r>
            <a:r>
              <a:rPr lang="it-IT" sz="3400" b="1" u="sng" dirty="0">
                <a:solidFill>
                  <a:srgbClr val="0563C1"/>
                </a:solidFill>
                <a:effectLst/>
                <a:latin typeface="Calibri" panose="020F0502020204030204" pitchFamily="34" charset="0"/>
                <a:ea typeface="Calibri" panose="020F0502020204030204" pitchFamily="34" charset="0"/>
                <a:hlinkClick r:id="rId3"/>
              </a:rPr>
              <a:t>FOREIGN STUDENTS</a:t>
            </a:r>
            <a:r>
              <a:rPr lang="it-IT" sz="3100" b="1" i="1" dirty="0">
                <a:solidFill>
                  <a:srgbClr val="FF0000"/>
                </a:solidFill>
                <a:latin typeface="Arial" panose="020B0604020202020204" pitchFamily="34" charset="0"/>
                <a:cs typeface="Arial" panose="020B0604020202020204" pitchFamily="34" charset="0"/>
              </a:rPr>
              <a:t>»</a:t>
            </a:r>
            <a:endParaRPr lang="it-IT" sz="1200" b="1" dirty="0">
              <a:latin typeface="Arial" panose="020B0604020202020204" pitchFamily="34" charset="0"/>
              <a:cs typeface="Arial" panose="020B0604020202020204" pitchFamily="34" charset="0"/>
            </a:endParaRPr>
          </a:p>
        </p:txBody>
      </p:sp>
      <p:pic>
        <p:nvPicPr>
          <p:cNvPr id="5" name="Immagine 4">
            <a:extLst>
              <a:ext uri="{FF2B5EF4-FFF2-40B4-BE49-F238E27FC236}">
                <a16:creationId xmlns:a16="http://schemas.microsoft.com/office/drawing/2014/main" id="{2B8C389F-210E-F78A-B56F-FD078A886D36}"/>
              </a:ext>
            </a:extLst>
          </p:cNvPr>
          <p:cNvPicPr>
            <a:picLocks noChangeAspect="1"/>
          </p:cNvPicPr>
          <p:nvPr/>
        </p:nvPicPr>
        <p:blipFill>
          <a:blip r:embed="rId4"/>
          <a:stretch>
            <a:fillRect/>
          </a:stretch>
        </p:blipFill>
        <p:spPr>
          <a:xfrm>
            <a:off x="4188541" y="3873910"/>
            <a:ext cx="7612125" cy="2322175"/>
          </a:xfrm>
          <a:prstGeom prst="rect">
            <a:avLst/>
          </a:prstGeom>
        </p:spPr>
      </p:pic>
    </p:spTree>
    <p:extLst>
      <p:ext uri="{BB962C8B-B14F-4D97-AF65-F5344CB8AC3E}">
        <p14:creationId xmlns:p14="http://schemas.microsoft.com/office/powerpoint/2010/main" val="382617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772508" y="4440601"/>
            <a:ext cx="3538728" cy="1645920"/>
          </a:xfrm>
        </p:spPr>
        <p:txBody>
          <a:bodyPr>
            <a:normAutofit fontScale="90000"/>
          </a:bodyPr>
          <a:lstStyle/>
          <a:p>
            <a:r>
              <a:rPr lang="it-IT" sz="3200" dirty="0">
                <a:latin typeface="Arial" panose="020B0604020202020204" pitchFamily="34" charset="0"/>
                <a:cs typeface="Arial" panose="020B0604020202020204" pitchFamily="34" charset="0"/>
              </a:rPr>
              <a:t>Documenti che si devono allegare alla domanda di borsa di studio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71381"/>
            <a:ext cx="5313722" cy="127272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83744" y="1811045"/>
            <a:ext cx="6617848" cy="4822954"/>
          </a:xfrm>
        </p:spPr>
        <p:txBody>
          <a:bodyPr anchor="ctr">
            <a:normAutofit fontScale="47500" lnSpcReduction="20000"/>
          </a:bodyPr>
          <a:lstStyle/>
          <a:p>
            <a:pPr marL="0" indent="0">
              <a:buNone/>
            </a:pPr>
            <a:endParaRPr lang="it-IT" sz="1400" dirty="0">
              <a:latin typeface="Arial" panose="020B0604020202020204" pitchFamily="34" charset="0"/>
              <a:cs typeface="Arial" panose="020B0604020202020204" pitchFamily="34" charset="0"/>
            </a:endParaRPr>
          </a:p>
          <a:p>
            <a:pPr marL="0" indent="0">
              <a:buNone/>
            </a:pPr>
            <a:r>
              <a:rPr lang="it-IT" sz="3500" dirty="0">
                <a:cs typeface="Arial" panose="020B0604020202020204" pitchFamily="34" charset="0"/>
              </a:rPr>
              <a:t>Entro la scadenza prevista dal bando lo studente straniero deve presentare la seguente documentazione:</a:t>
            </a:r>
          </a:p>
          <a:p>
            <a:r>
              <a:rPr lang="it-IT" sz="3500" dirty="0">
                <a:cs typeface="Arial" panose="020B0604020202020204" pitchFamily="34" charset="0"/>
              </a:rPr>
              <a:t>Composizione del nucleo familiare alla data di presentazione della domanda</a:t>
            </a:r>
          </a:p>
          <a:p>
            <a:r>
              <a:rPr lang="it-IT" sz="3500" dirty="0">
                <a:cs typeface="Arial" panose="020B0604020202020204" pitchFamily="34" charset="0"/>
              </a:rPr>
              <a:t>Redditi di tutti i componenti maggiorenni del nucleo familiare relativi all’anno 2021</a:t>
            </a:r>
          </a:p>
          <a:p>
            <a:r>
              <a:rPr lang="it-IT" sz="3500" dirty="0">
                <a:cs typeface="Arial" panose="020B0604020202020204" pitchFamily="34" charset="0"/>
              </a:rPr>
              <a:t>Descrizione del patrimonio immobiliare di ogni componente maggiorenne del nucleo familiare alla data del 31/12/2021</a:t>
            </a:r>
          </a:p>
          <a:p>
            <a:r>
              <a:rPr lang="it-IT" sz="3500" dirty="0">
                <a:cs typeface="Arial" panose="020B0604020202020204" pitchFamily="34" charset="0"/>
              </a:rPr>
              <a:t>Descrizione del patrimonio mobiliare detenuto all’estero dai componenti maggiorenni del nucleo familiare alla data del 31/12/2021</a:t>
            </a:r>
          </a:p>
          <a:p>
            <a:r>
              <a:rPr lang="it-IT" sz="3500" dirty="0">
                <a:cs typeface="Arial" panose="020B0604020202020204" pitchFamily="34" charset="0"/>
              </a:rPr>
              <a:t>Fotocopia del permesso  di soggiorno.</a:t>
            </a:r>
          </a:p>
          <a:p>
            <a:pPr marL="342900" indent="-342900">
              <a:buFont typeface="+mj-lt"/>
              <a:buAutoNum type="arabicPeriod"/>
            </a:pPr>
            <a:endParaRPr lang="it-IT" sz="1400" dirty="0">
              <a:latin typeface="Arial" panose="020B0604020202020204" pitchFamily="34" charset="0"/>
              <a:cs typeface="Arial" panose="020B0604020202020204" pitchFamily="34" charset="0"/>
            </a:endParaRPr>
          </a:p>
          <a:p>
            <a:pPr marL="0" indent="0">
              <a:buNone/>
            </a:pPr>
            <a:r>
              <a:rPr lang="it-IT" sz="2500" b="1" i="1" dirty="0">
                <a:solidFill>
                  <a:srgbClr val="FF0000"/>
                </a:solidFill>
                <a:latin typeface="Arial" panose="020B0604020202020204" pitchFamily="34" charset="0"/>
                <a:cs typeface="Arial" panose="020B0604020202020204" pitchFamily="34" charset="0"/>
              </a:rPr>
              <a:t> English </a:t>
            </a:r>
            <a:r>
              <a:rPr lang="it-IT" sz="2500" b="1" i="1" dirty="0" err="1">
                <a:solidFill>
                  <a:srgbClr val="FF0000"/>
                </a:solidFill>
                <a:latin typeface="Arial" panose="020B0604020202020204" pitchFamily="34" charset="0"/>
                <a:cs typeface="Arial" panose="020B0604020202020204" pitchFamily="34" charset="0"/>
              </a:rPr>
              <a:t>version</a:t>
            </a:r>
            <a:r>
              <a:rPr lang="it-IT" sz="2500" b="1" i="1" dirty="0">
                <a:solidFill>
                  <a:srgbClr val="FF0000"/>
                </a:solidFill>
                <a:latin typeface="Arial" panose="020B0604020202020204" pitchFamily="34" charset="0"/>
                <a:cs typeface="Arial" panose="020B0604020202020204" pitchFamily="34" charset="0"/>
              </a:rPr>
              <a:t>, </a:t>
            </a:r>
            <a:r>
              <a:rPr lang="it-IT" sz="2500" b="1" i="1" dirty="0" err="1">
                <a:solidFill>
                  <a:srgbClr val="FF0000"/>
                </a:solidFill>
                <a:latin typeface="Arial" panose="020B0604020202020204" pitchFamily="34" charset="0"/>
                <a:cs typeface="Arial" panose="020B0604020202020204" pitchFamily="34" charset="0"/>
              </a:rPr>
              <a:t>section</a:t>
            </a:r>
            <a:r>
              <a:rPr lang="it-IT" sz="2500" b="1" i="1" dirty="0">
                <a:solidFill>
                  <a:srgbClr val="FF0000"/>
                </a:solidFill>
                <a:latin typeface="Arial" panose="020B0604020202020204" pitchFamily="34" charset="0"/>
                <a:cs typeface="Arial" panose="020B0604020202020204" pitchFamily="34" charset="0"/>
              </a:rPr>
              <a:t> </a:t>
            </a:r>
            <a:r>
              <a:rPr lang="it-IT" sz="3800" b="1" i="1" dirty="0">
                <a:solidFill>
                  <a:srgbClr val="FF0000"/>
                </a:solidFill>
                <a:latin typeface="Arial" panose="020B0604020202020204" pitchFamily="34" charset="0"/>
                <a:cs typeface="Arial" panose="020B0604020202020204" pitchFamily="34" charset="0"/>
              </a:rPr>
              <a:t>«</a:t>
            </a:r>
            <a:r>
              <a:rPr kumimoji="0" lang="it-IT" sz="2500" b="1"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mn-cs"/>
                <a:hlinkClick r:id="rId3"/>
              </a:rPr>
              <a:t>FOREIGN STUDENTS</a:t>
            </a:r>
            <a:r>
              <a:rPr lang="it-IT" sz="3800" b="1" i="1" dirty="0">
                <a:solidFill>
                  <a:srgbClr val="FF0000"/>
                </a:solidFill>
                <a:latin typeface="Arial" panose="020B0604020202020204" pitchFamily="34" charset="0"/>
                <a:cs typeface="Arial" panose="020B0604020202020204" pitchFamily="34" charset="0"/>
              </a:rPr>
              <a:t>»</a:t>
            </a:r>
          </a:p>
          <a:p>
            <a:pPr marL="0" indent="0">
              <a:buNone/>
            </a:pPr>
            <a:endParaRPr lang="it-IT"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730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4297" y="4444332"/>
            <a:ext cx="4034805" cy="1645920"/>
          </a:xfrm>
        </p:spPr>
        <p:txBody>
          <a:bodyPr>
            <a:normAutofit/>
          </a:bodyPr>
          <a:lstStyle/>
          <a:p>
            <a:r>
              <a:rPr lang="it-IT" sz="2800" dirty="0">
                <a:latin typeface="Arial" panose="020B0604020202020204" pitchFamily="34" charset="0"/>
                <a:cs typeface="Arial" panose="020B0604020202020204" pitchFamily="34" charset="0"/>
              </a:rPr>
              <a:t>Come presentare la documentazione</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770179"/>
            <a:ext cx="5074026" cy="13116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349240" y="2081875"/>
            <a:ext cx="6007608" cy="4401221"/>
          </a:xfrm>
        </p:spPr>
        <p:txBody>
          <a:bodyPr anchor="ctr">
            <a:normAutofit fontScale="85000" lnSpcReduction="20000"/>
          </a:bodyPr>
          <a:lstStyle/>
          <a:p>
            <a:pPr marL="0" indent="0" algn="just">
              <a:buNone/>
            </a:pPr>
            <a:r>
              <a:rPr lang="it-IT" sz="1700" dirty="0">
                <a:cs typeface="Arial" panose="020B0604020202020204" pitchFamily="34" charset="0"/>
              </a:rPr>
              <a:t>La documentazione deve essere presentata in originale e formato cartaceo, a mezzo posta raccomandata e/o direttamente agli sportelli ERDIS.</a:t>
            </a:r>
          </a:p>
          <a:p>
            <a:pPr marL="0" indent="0" algn="just">
              <a:buNone/>
            </a:pPr>
            <a:r>
              <a:rPr lang="it-IT" sz="1700" dirty="0">
                <a:cs typeface="Arial" panose="020B0604020202020204" pitchFamily="34" charset="0"/>
              </a:rPr>
              <a:t>La documentazione dovrà essere rilasciata dalle competenti autorità del Paese ove i redditi sono stati prodotti e legalizzata dall’Autorità diplomatica italiana competente per territorio. Per I paesi che hanno aderito e ratificato la Convenzione dell’Aja conclusa il 5 ottobre del 1961 è ammesso l’utilizzo dell’</a:t>
            </a:r>
            <a:r>
              <a:rPr lang="it-IT" sz="1700" i="1" dirty="0" err="1">
                <a:cs typeface="Arial" panose="020B0604020202020204" pitchFamily="34" charset="0"/>
              </a:rPr>
              <a:t>apostille</a:t>
            </a:r>
            <a:r>
              <a:rPr lang="it-IT" sz="1700" dirty="0">
                <a:cs typeface="Arial" panose="020B0604020202020204" pitchFamily="34" charset="0"/>
              </a:rPr>
              <a:t> in luogo della legalizzazione dell’Ambasciata italiana. </a:t>
            </a:r>
          </a:p>
          <a:p>
            <a:pPr marL="0" indent="0" algn="just">
              <a:buNone/>
            </a:pPr>
            <a:r>
              <a:rPr lang="it-IT" sz="1700" dirty="0">
                <a:cs typeface="Arial" panose="020B0604020202020204" pitchFamily="34" charset="0"/>
              </a:rPr>
              <a:t>Ai documenti redatti in lingua straniera, deve essere allegata una traduzione in lingua italiana conforme al testo straniero e certificata dalla competente autorità diplomatica o consolare italiana, oppure da un traduttore ufficiale. Per i paesi dove esistono particolari difficoltà </a:t>
            </a:r>
            <a:r>
              <a:rPr lang="it-IT" sz="1700" b="1" dirty="0">
                <a:cs typeface="Arial" panose="020B0604020202020204" pitchFamily="34" charset="0"/>
              </a:rPr>
              <a:t>documentate dalla locale Ambasciata Italiana </a:t>
            </a:r>
            <a:r>
              <a:rPr lang="it-IT" sz="1700" dirty="0">
                <a:cs typeface="Arial" panose="020B0604020202020204" pitchFamily="34" charset="0"/>
              </a:rPr>
              <a:t>allo studente sarà data autorizzazione per rivolgersi alle competenti rappresentanze diplomatiche o consolari estere in Italia per il rilascio della documentazione sopra indicata che dovrà essere legalizzata in Prefettura.</a:t>
            </a:r>
          </a:p>
          <a:p>
            <a:pPr marL="0" indent="0">
              <a:buNone/>
            </a:pPr>
            <a:r>
              <a:rPr lang="it-IT" sz="1400" b="1" i="1" dirty="0">
                <a:solidFill>
                  <a:srgbClr val="FF0000"/>
                </a:solidFill>
                <a:latin typeface="Arial" panose="020B0604020202020204" pitchFamily="34" charset="0"/>
                <a:cs typeface="Arial" panose="020B0604020202020204" pitchFamily="34" charset="0"/>
              </a:rPr>
              <a:t>English </a:t>
            </a:r>
            <a:r>
              <a:rPr lang="it-IT" sz="1400" b="1" i="1" dirty="0" err="1">
                <a:solidFill>
                  <a:srgbClr val="FF0000"/>
                </a:solidFill>
                <a:latin typeface="Arial" panose="020B0604020202020204" pitchFamily="34" charset="0"/>
                <a:cs typeface="Arial" panose="020B0604020202020204" pitchFamily="34" charset="0"/>
              </a:rPr>
              <a:t>version</a:t>
            </a:r>
            <a:r>
              <a:rPr lang="it-IT" sz="1400" b="1" i="1" dirty="0">
                <a:solidFill>
                  <a:srgbClr val="FF0000"/>
                </a:solidFill>
                <a:latin typeface="Arial" panose="020B0604020202020204" pitchFamily="34" charset="0"/>
                <a:cs typeface="Arial" panose="020B0604020202020204" pitchFamily="34" charset="0"/>
              </a:rPr>
              <a:t>, </a:t>
            </a:r>
            <a:r>
              <a:rPr lang="it-IT" sz="1400" b="1" i="1" dirty="0" err="1">
                <a:solidFill>
                  <a:srgbClr val="FF0000"/>
                </a:solidFill>
                <a:latin typeface="Arial" panose="020B0604020202020204" pitchFamily="34" charset="0"/>
                <a:cs typeface="Arial" panose="020B0604020202020204" pitchFamily="34" charset="0"/>
              </a:rPr>
              <a:t>section</a:t>
            </a:r>
            <a:r>
              <a:rPr lang="it-IT" sz="1400" b="1" i="1" dirty="0">
                <a:solidFill>
                  <a:srgbClr val="FF0000"/>
                </a:solidFill>
                <a:latin typeface="Arial" panose="020B0604020202020204" pitchFamily="34" charset="0"/>
                <a:cs typeface="Arial" panose="020B0604020202020204" pitchFamily="34" charset="0"/>
              </a:rPr>
              <a:t> </a:t>
            </a:r>
            <a:r>
              <a:rPr lang="it-IT" sz="1900" b="1" i="1" dirty="0">
                <a:solidFill>
                  <a:srgbClr val="FF0000"/>
                </a:solidFill>
                <a:latin typeface="Arial" panose="020B0604020202020204" pitchFamily="34" charset="0"/>
                <a:cs typeface="Arial" panose="020B0604020202020204" pitchFamily="34" charset="0"/>
              </a:rPr>
              <a:t>«</a:t>
            </a:r>
            <a:r>
              <a:rPr kumimoji="0" lang="it-IT" sz="1300" b="1"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mn-cs"/>
                <a:hlinkClick r:id="rId3"/>
              </a:rPr>
              <a:t>FOREIGN STUDENTS</a:t>
            </a:r>
            <a:r>
              <a:rPr lang="it-IT" sz="1900" b="1" i="1" dirty="0">
                <a:solidFill>
                  <a:srgbClr val="FF0000"/>
                </a:solidFill>
                <a:latin typeface="Arial" panose="020B0604020202020204" pitchFamily="34" charset="0"/>
                <a:cs typeface="Arial" panose="020B0604020202020204" pitchFamily="34" charset="0"/>
              </a:rPr>
              <a:t>»</a:t>
            </a:r>
          </a:p>
          <a:p>
            <a:pPr marL="0" indent="0">
              <a:buNone/>
            </a:pPr>
            <a:endParaRPr lang="it-IT"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43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86009" y="4349162"/>
            <a:ext cx="3538728" cy="1645920"/>
          </a:xfrm>
        </p:spPr>
        <p:txBody>
          <a:bodyPr>
            <a:normAutofit/>
          </a:bodyPr>
          <a:lstStyle/>
          <a:p>
            <a:r>
              <a:rPr lang="it-IT" sz="3200" dirty="0">
                <a:latin typeface="Arial" panose="020B0604020202020204" pitchFamily="34" charset="0"/>
                <a:cs typeface="Arial" panose="020B0604020202020204" pitchFamily="34" charset="0"/>
              </a:rPr>
              <a:t>Permesso di soggiorno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84633"/>
            <a:ext cx="6405676" cy="153427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111496" y="2423604"/>
            <a:ext cx="6396532" cy="4083213"/>
          </a:xfrm>
        </p:spPr>
        <p:txBody>
          <a:bodyPr anchor="ctr">
            <a:normAutofit/>
          </a:bodyPr>
          <a:lstStyle/>
          <a:p>
            <a:pPr algn="just"/>
            <a:r>
              <a:rPr lang="it-IT" sz="1400" dirty="0"/>
              <a:t>Rilasciato dall'Autorità di Pubblica Sicurezza preposta </a:t>
            </a:r>
          </a:p>
          <a:p>
            <a:pPr algn="just"/>
            <a:r>
              <a:rPr lang="it-IT" sz="1400" dirty="0"/>
              <a:t>La copia del permesso di soggiorno può essere presentata successivamente purché entro la data stabilita dal bando </a:t>
            </a:r>
            <a:r>
              <a:rPr lang="it-IT" sz="1200" dirty="0"/>
              <a:t>(</a:t>
            </a:r>
            <a:r>
              <a:rPr lang="it-IT" sz="1200" i="1" dirty="0"/>
              <a:t>in questo caso i benefici saranno assegnati sotto condizione e con la </a:t>
            </a:r>
            <a:r>
              <a:rPr lang="it-IT" sz="1200" b="1" i="1" dirty="0"/>
              <a:t>sospensione del pagamento</a:t>
            </a:r>
            <a:r>
              <a:rPr lang="it-IT" sz="1200" i="1" dirty="0"/>
              <a:t> di eventuali somme di denaro fino alla consegna effettiva del documento</a:t>
            </a:r>
            <a:r>
              <a:rPr lang="it-IT" sz="1200" dirty="0"/>
              <a:t>)</a:t>
            </a:r>
          </a:p>
          <a:p>
            <a:pPr algn="just"/>
            <a:r>
              <a:rPr lang="it-IT" sz="1400" dirty="0"/>
              <a:t>Se il documento non viene presentato entro la data stabilita dal bando lo studente decade dal diritto ad ottenere le eventuali somme di denaro connesse alla Borsa di studio</a:t>
            </a:r>
            <a:endParaRPr lang="it-IT" sz="1400" dirty="0">
              <a:cs typeface="Arial" panose="020B0604020202020204" pitchFamily="34" charset="0"/>
            </a:endParaRPr>
          </a:p>
          <a:p>
            <a:pPr marL="0" indent="0">
              <a:buNone/>
            </a:pPr>
            <a:r>
              <a:rPr lang="it-IT" sz="1000" i="1" dirty="0">
                <a:latin typeface="Arial" panose="020B0604020202020204" pitchFamily="34" charset="0"/>
                <a:cs typeface="Arial" panose="020B0604020202020204" pitchFamily="34" charset="0"/>
              </a:rPr>
              <a:t> </a:t>
            </a:r>
            <a:r>
              <a:rPr lang="it-IT" sz="1000" b="1" i="1" dirty="0">
                <a:solidFill>
                  <a:srgbClr val="FF0000"/>
                </a:solidFill>
                <a:latin typeface="Arial" panose="020B0604020202020204" pitchFamily="34" charset="0"/>
                <a:cs typeface="Arial" panose="020B0604020202020204" pitchFamily="34" charset="0"/>
              </a:rPr>
              <a:t>English </a:t>
            </a:r>
            <a:r>
              <a:rPr lang="it-IT" sz="1000" b="1" i="1" dirty="0" err="1">
                <a:solidFill>
                  <a:srgbClr val="FF0000"/>
                </a:solidFill>
                <a:latin typeface="Arial" panose="020B0604020202020204" pitchFamily="34" charset="0"/>
                <a:cs typeface="Arial" panose="020B0604020202020204" pitchFamily="34" charset="0"/>
              </a:rPr>
              <a:t>version</a:t>
            </a:r>
            <a:r>
              <a:rPr lang="it-IT" sz="1000" b="1" i="1" dirty="0">
                <a:solidFill>
                  <a:srgbClr val="FF0000"/>
                </a:solidFill>
                <a:latin typeface="Arial" panose="020B0604020202020204" pitchFamily="34" charset="0"/>
                <a:cs typeface="Arial" panose="020B0604020202020204" pitchFamily="34" charset="0"/>
              </a:rPr>
              <a:t>, </a:t>
            </a:r>
            <a:r>
              <a:rPr lang="it-IT" sz="1000" b="1" i="1" dirty="0" err="1">
                <a:solidFill>
                  <a:srgbClr val="FF0000"/>
                </a:solidFill>
                <a:latin typeface="Arial" panose="020B0604020202020204" pitchFamily="34" charset="0"/>
                <a:cs typeface="Arial" panose="020B0604020202020204" pitchFamily="34" charset="0"/>
              </a:rPr>
              <a:t>section</a:t>
            </a:r>
            <a:r>
              <a:rPr lang="it-IT" sz="1000" b="1" i="1" dirty="0">
                <a:solidFill>
                  <a:srgbClr val="FF0000"/>
                </a:solidFill>
                <a:latin typeface="Arial" panose="020B0604020202020204" pitchFamily="34" charset="0"/>
                <a:cs typeface="Arial" panose="020B0604020202020204" pitchFamily="34" charset="0"/>
              </a:rPr>
              <a:t> «</a:t>
            </a:r>
            <a:r>
              <a:rPr kumimoji="0" lang="it-IT" sz="1050" b="1"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mn-cs"/>
                <a:hlinkClick r:id="rId3"/>
              </a:rPr>
              <a:t>FOREIGN STUDENTS</a:t>
            </a:r>
            <a:r>
              <a:rPr lang="it-IT" sz="1000" b="1" i="1"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0500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990600" y="3969685"/>
            <a:ext cx="3316969" cy="2089317"/>
          </a:xfrm>
        </p:spPr>
        <p:txBody>
          <a:bodyPr>
            <a:noAutofit/>
          </a:bodyPr>
          <a:lstStyle/>
          <a:p>
            <a:r>
              <a:rPr lang="it-IT" sz="2800" dirty="0">
                <a:latin typeface="Arial" panose="020B0604020202020204" pitchFamily="34" charset="0"/>
                <a:cs typeface="Arial" panose="020B0604020202020204" pitchFamily="34" charset="0"/>
              </a:rPr>
              <a:t>Pagamento prima rata quota contante agli studenti stranieri del primo anno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84632"/>
            <a:ext cx="6467819" cy="15491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75062" y="2956263"/>
            <a:ext cx="6708242" cy="3417105"/>
          </a:xfrm>
        </p:spPr>
        <p:txBody>
          <a:bodyPr anchor="ctr">
            <a:normAutofit/>
          </a:bodyPr>
          <a:lstStyle/>
          <a:p>
            <a:pPr marL="0" indent="0" algn="just">
              <a:buNone/>
            </a:pPr>
            <a:r>
              <a:rPr lang="it-IT" sz="1400" dirty="0">
                <a:cs typeface="Arial" panose="020B0604020202020204" pitchFamily="34" charset="0"/>
              </a:rPr>
              <a:t>La prima rata, pari alla metà di quanto spettante, verrà pagata al conseguimento  dei crediti necessari al mantenimento della borsa di studio  </a:t>
            </a:r>
            <a:r>
              <a:rPr lang="it-IT" sz="1400" i="1" dirty="0">
                <a:cs typeface="Arial" panose="020B0604020202020204" pitchFamily="34" charset="0"/>
              </a:rPr>
              <a:t>(</a:t>
            </a:r>
            <a:r>
              <a:rPr lang="it-IT" sz="1400" i="1" u="sng" dirty="0">
                <a:cs typeface="Arial" panose="020B0604020202020204" pitchFamily="34" charset="0"/>
              </a:rPr>
              <a:t>previa consegna di copia del permesso di soggiorno valido</a:t>
            </a:r>
            <a:r>
              <a:rPr lang="it-IT" sz="1400" i="1" dirty="0">
                <a:cs typeface="Arial" panose="020B0604020202020204" pitchFamily="34" charset="0"/>
              </a:rPr>
              <a:t>) </a:t>
            </a:r>
            <a:r>
              <a:rPr lang="it-IT" sz="1400" dirty="0">
                <a:cs typeface="Arial" panose="020B0604020202020204" pitchFamily="34" charset="0"/>
              </a:rPr>
              <a:t>tranne se: </a:t>
            </a:r>
          </a:p>
          <a:p>
            <a:pPr marL="0" indent="0" algn="just">
              <a:spcBef>
                <a:spcPts val="0"/>
              </a:spcBef>
              <a:buNone/>
            </a:pPr>
            <a:endParaRPr lang="it-IT" sz="1400" dirty="0">
              <a:cs typeface="Arial" panose="020B0604020202020204" pitchFamily="34" charset="0"/>
            </a:endParaRPr>
          </a:p>
          <a:p>
            <a:pPr algn="just">
              <a:lnSpc>
                <a:spcPct val="120000"/>
              </a:lnSpc>
              <a:spcBef>
                <a:spcPts val="0"/>
              </a:spcBef>
              <a:buFont typeface="+mj-lt"/>
              <a:buAutoNum type="arabicPeriod"/>
            </a:pPr>
            <a:r>
              <a:rPr lang="it-IT" sz="1400" dirty="0"/>
              <a:t>se presenta idonea garanzia di cui all’art. 11  bando o garanzia fideiussoria;</a:t>
            </a:r>
            <a:endParaRPr lang="it-IT" sz="1400" dirty="0">
              <a:cs typeface="Arial" panose="020B0604020202020204" pitchFamily="34" charset="0"/>
            </a:endParaRPr>
          </a:p>
          <a:p>
            <a:pPr algn="just">
              <a:lnSpc>
                <a:spcPct val="120000"/>
              </a:lnSpc>
              <a:spcBef>
                <a:spcPts val="0"/>
              </a:spcBef>
              <a:buFont typeface="+mj-lt"/>
              <a:buAutoNum type="arabicPeriod"/>
            </a:pPr>
            <a:r>
              <a:rPr lang="it-IT" sz="1400" dirty="0"/>
              <a:t>se appartiene a nuclei familiari che hanno presentato la dichiarazione dei redditi allo Stato italiano per l’anno d’imposta 2021. </a:t>
            </a:r>
            <a:endParaRPr lang="it-IT" sz="1400" i="1" dirty="0">
              <a:cs typeface="Arial" panose="020B0604020202020204" pitchFamily="34" charset="0"/>
            </a:endParaRPr>
          </a:p>
          <a:p>
            <a:pPr marL="0" indent="0" algn="just">
              <a:spcBef>
                <a:spcPts val="400"/>
              </a:spcBef>
              <a:buNone/>
            </a:pPr>
            <a:r>
              <a:rPr lang="it-IT" sz="1400" i="1" dirty="0">
                <a:cs typeface="Arial" panose="020B0604020202020204" pitchFamily="34" charset="0"/>
              </a:rPr>
              <a:t>Sarà necessario aver comunicato l’IBAN relativo ad un </a:t>
            </a:r>
            <a:r>
              <a:rPr lang="it-IT" sz="1400" b="1" i="1" dirty="0">
                <a:cs typeface="Arial" panose="020B0604020202020204" pitchFamily="34" charset="0"/>
              </a:rPr>
              <a:t>conto corrente </a:t>
            </a:r>
            <a:r>
              <a:rPr lang="it-IT" sz="1400" i="1" dirty="0">
                <a:cs typeface="Arial" panose="020B0604020202020204" pitchFamily="34" charset="0"/>
              </a:rPr>
              <a:t>aperto in un </a:t>
            </a:r>
            <a:r>
              <a:rPr lang="it-IT" sz="1400" b="1" i="1" dirty="0">
                <a:cs typeface="Arial" panose="020B0604020202020204" pitchFamily="34" charset="0"/>
              </a:rPr>
              <a:t>istituto di credito italiano </a:t>
            </a:r>
            <a:r>
              <a:rPr lang="it-IT" sz="1400" i="1" dirty="0">
                <a:cs typeface="Arial" panose="020B0604020202020204" pitchFamily="34" charset="0"/>
              </a:rPr>
              <a:t>intestato o cointestato allo studente ovvero di una carta prepagata intestata o cointestata con IBAN e</a:t>
            </a:r>
            <a:r>
              <a:rPr lang="it-IT" sz="1400" b="1" i="1" dirty="0">
                <a:cs typeface="Arial" panose="020B0604020202020204" pitchFamily="34" charset="0"/>
              </a:rPr>
              <a:t> </a:t>
            </a:r>
            <a:r>
              <a:rPr lang="it-IT" sz="1400" b="1" i="1" u="sng" dirty="0">
                <a:cs typeface="Arial" panose="020B0604020202020204" pitchFamily="34" charset="0"/>
              </a:rPr>
              <a:t>avere comunicato il proprio codice fiscale</a:t>
            </a:r>
            <a:r>
              <a:rPr lang="it-IT" sz="1400" i="1" dirty="0">
                <a:latin typeface="Arial" panose="020B0604020202020204" pitchFamily="34" charset="0"/>
                <a:cs typeface="Arial" panose="020B0604020202020204" pitchFamily="34" charset="0"/>
              </a:rPr>
              <a:t> rilasciato dall’Agenzia delle Entrate.</a:t>
            </a:r>
            <a:endParaRPr lang="it-IT" sz="1400" b="1"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088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990600" y="4153758"/>
            <a:ext cx="3316969" cy="1905244"/>
          </a:xfrm>
        </p:spPr>
        <p:txBody>
          <a:bodyPr>
            <a:noAutofit/>
          </a:bodyPr>
          <a:lstStyle/>
          <a:p>
            <a:r>
              <a:rPr lang="it-IT" sz="2800" dirty="0">
                <a:latin typeface="Arial" panose="020B0604020202020204" pitchFamily="34" charset="0"/>
                <a:cs typeface="Arial" panose="020B0604020202020204" pitchFamily="34" charset="0"/>
              </a:rPr>
              <a:t>Pagamento quota contante agli studenti stranieri di anni successivi al primo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84632"/>
            <a:ext cx="6370165" cy="15257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358384" y="2639095"/>
            <a:ext cx="5843016" cy="3734273"/>
          </a:xfrm>
        </p:spPr>
        <p:txBody>
          <a:bodyPr anchor="ctr">
            <a:normAutofit/>
          </a:bodyPr>
          <a:lstStyle/>
          <a:p>
            <a:pPr marL="0" indent="0">
              <a:buNone/>
            </a:pPr>
            <a:r>
              <a:rPr lang="it-IT" sz="1400" dirty="0">
                <a:cs typeface="Arial" panose="020B0604020202020204" pitchFamily="34" charset="0"/>
              </a:rPr>
              <a:t>Se e solo se è stata </a:t>
            </a:r>
            <a:r>
              <a:rPr lang="it-IT" sz="1400" i="1" u="sng" dirty="0">
                <a:cs typeface="Arial" panose="020B0604020202020204" pitchFamily="34" charset="0"/>
              </a:rPr>
              <a:t>consegnata copia del permesso di soggiorno valido</a:t>
            </a:r>
            <a:r>
              <a:rPr lang="it-IT" sz="1400" dirty="0">
                <a:cs typeface="Arial" panose="020B0604020202020204" pitchFamily="34" charset="0"/>
              </a:rPr>
              <a:t>:</a:t>
            </a:r>
          </a:p>
          <a:p>
            <a:r>
              <a:rPr lang="it-IT" sz="1400" dirty="0">
                <a:cs typeface="Arial" panose="020B0604020202020204" pitchFamily="34" charset="0"/>
              </a:rPr>
              <a:t>La prima rata della metà di quanto spettante verrà pagata nel mese di dicembre</a:t>
            </a:r>
          </a:p>
          <a:p>
            <a:r>
              <a:rPr lang="it-IT" sz="1400" dirty="0">
                <a:cs typeface="Arial" panose="020B0604020202020204" pitchFamily="34" charset="0"/>
              </a:rPr>
              <a:t>La seconda rata (a saldo) sarà pagata entro il mese di giugno</a:t>
            </a:r>
          </a:p>
          <a:p>
            <a:pPr marL="0" indent="0">
              <a:buNone/>
            </a:pPr>
            <a:r>
              <a:rPr lang="it-IT" sz="11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672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C7775E-1E04-F0A9-B20C-250FEC327FC2}"/>
              </a:ext>
            </a:extLst>
          </p:cNvPr>
          <p:cNvSpPr>
            <a:spLocks noGrp="1"/>
          </p:cNvSpPr>
          <p:nvPr>
            <p:ph type="title"/>
          </p:nvPr>
        </p:nvSpPr>
        <p:spPr>
          <a:xfrm>
            <a:off x="1115568" y="577048"/>
            <a:ext cx="3163469" cy="1047566"/>
          </a:xfrm>
        </p:spPr>
        <p:txBody>
          <a:bodyPr>
            <a:noAutofit/>
          </a:bodyPr>
          <a:lstStyle/>
          <a:p>
            <a:endParaRPr lang="it-IT" dirty="0"/>
          </a:p>
        </p:txBody>
      </p:sp>
      <p:sp>
        <p:nvSpPr>
          <p:cNvPr id="3" name="Segnaposto contenuto 2">
            <a:extLst>
              <a:ext uri="{FF2B5EF4-FFF2-40B4-BE49-F238E27FC236}">
                <a16:creationId xmlns:a16="http://schemas.microsoft.com/office/drawing/2014/main" id="{3A7D2121-267D-87E0-0125-2F52A80EE9A3}"/>
              </a:ext>
            </a:extLst>
          </p:cNvPr>
          <p:cNvSpPr>
            <a:spLocks noGrp="1"/>
          </p:cNvSpPr>
          <p:nvPr>
            <p:ph sz="half" idx="1"/>
          </p:nvPr>
        </p:nvSpPr>
        <p:spPr/>
        <p:txBody>
          <a:bodyPr>
            <a:noAutofit/>
          </a:bodyPr>
          <a:lstStyle/>
          <a:p>
            <a:pPr marL="0" indent="0">
              <a:spcBef>
                <a:spcPts val="0"/>
              </a:spcBef>
              <a:buNone/>
            </a:pPr>
            <a:r>
              <a:rPr lang="it-IT" b="1" dirty="0">
                <a:latin typeface="Arial" panose="020B0604020202020204" pitchFamily="34" charset="0"/>
                <a:cs typeface="Arial" panose="020B0604020202020204" pitchFamily="34" charset="0"/>
              </a:rPr>
              <a:t>Sono studente: </a:t>
            </a:r>
          </a:p>
          <a:p>
            <a:pPr>
              <a:spcBef>
                <a:spcPts val="0"/>
              </a:spcBef>
            </a:pPr>
            <a:r>
              <a:rPr lang="it-IT" b="1" dirty="0">
                <a:latin typeface="Arial" panose="020B0604020202020204" pitchFamily="34" charset="0"/>
                <a:cs typeface="Arial" panose="020B0604020202020204" pitchFamily="34" charset="0"/>
              </a:rPr>
              <a:t>rifugiato, </a:t>
            </a:r>
          </a:p>
          <a:p>
            <a:pPr>
              <a:spcBef>
                <a:spcPts val="0"/>
              </a:spcBef>
            </a:pPr>
            <a:r>
              <a:rPr lang="it-IT" b="1" dirty="0">
                <a:latin typeface="Arial" panose="020B0604020202020204" pitchFamily="34" charset="0"/>
                <a:cs typeface="Arial" panose="020B0604020202020204" pitchFamily="34" charset="0"/>
              </a:rPr>
              <a:t>apolide, </a:t>
            </a:r>
          </a:p>
          <a:p>
            <a:pPr>
              <a:spcBef>
                <a:spcPts val="0"/>
              </a:spcBef>
            </a:pPr>
            <a:r>
              <a:rPr lang="it-IT" b="1" dirty="0">
                <a:latin typeface="Arial" panose="020B0604020202020204" pitchFamily="34" charset="0"/>
                <a:cs typeface="Arial" panose="020B0604020202020204" pitchFamily="34" charset="0"/>
              </a:rPr>
              <a:t>possessore status protezione sussidiaria, </a:t>
            </a:r>
          </a:p>
          <a:p>
            <a:pPr>
              <a:spcBef>
                <a:spcPts val="0"/>
              </a:spcBef>
            </a:pPr>
            <a:r>
              <a:rPr lang="it-IT" b="1" dirty="0">
                <a:latin typeface="Arial" panose="020B0604020202020204" pitchFamily="34" charset="0"/>
                <a:cs typeface="Arial" panose="020B0604020202020204" pitchFamily="34" charset="0"/>
              </a:rPr>
              <a:t>possessore status protezione temporanea</a:t>
            </a:r>
          </a:p>
        </p:txBody>
      </p:sp>
      <p:sp>
        <p:nvSpPr>
          <p:cNvPr id="4" name="Segnaposto contenuto 3">
            <a:extLst>
              <a:ext uri="{FF2B5EF4-FFF2-40B4-BE49-F238E27FC236}">
                <a16:creationId xmlns:a16="http://schemas.microsoft.com/office/drawing/2014/main" id="{76B5C929-D85C-A056-C463-958132043EED}"/>
              </a:ext>
            </a:extLst>
          </p:cNvPr>
          <p:cNvSpPr>
            <a:spLocks noGrp="1"/>
          </p:cNvSpPr>
          <p:nvPr>
            <p:ph sz="half" idx="2"/>
          </p:nvPr>
        </p:nvSpPr>
        <p:spPr/>
        <p:txBody>
          <a:bodyPr>
            <a:normAutofit fontScale="77500" lnSpcReduction="20000"/>
          </a:bodyPr>
          <a:lstStyle/>
          <a:p>
            <a:r>
              <a:rPr lang="it-IT" dirty="0"/>
              <a:t>Ai fini della valutazione della condizione economica, per gli studenti riconosciuti quali rifugiati politici, apolide, possessore status protezione sussidiaria, e possessore status protezione temporanea si tiene conto solo dei redditi e del patrimonio eventualmente detenuti in Italia secondo le modalità previste dal DPCM 159/13. </a:t>
            </a:r>
          </a:p>
          <a:p>
            <a:r>
              <a:rPr lang="it-IT" dirty="0"/>
              <a:t>Tali studenti devono allegare alla domanda la copia del certificato che attesta il riconoscimento del loro status.</a:t>
            </a:r>
          </a:p>
        </p:txBody>
      </p:sp>
      <p:pic>
        <p:nvPicPr>
          <p:cNvPr id="6" name="Immagine 1" descr="C:\Users\Brincivalli\Desktop\logo_rosso.png">
            <a:extLst>
              <a:ext uri="{FF2B5EF4-FFF2-40B4-BE49-F238E27FC236}">
                <a16:creationId xmlns:a16="http://schemas.microsoft.com/office/drawing/2014/main" id="{EB4CF4E7-90E6-7948-AB43-2C8362F71B0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3727" y="326253"/>
            <a:ext cx="6467819" cy="15491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8363302"/>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311C1B"/>
      </a:dk2>
      <a:lt2>
        <a:srgbClr val="F0F2F3"/>
      </a:lt2>
      <a:accent1>
        <a:srgbClr val="E78129"/>
      </a:accent1>
      <a:accent2>
        <a:srgbClr val="D52017"/>
      </a:accent2>
      <a:accent3>
        <a:srgbClr val="E7296F"/>
      </a:accent3>
      <a:accent4>
        <a:srgbClr val="D517AD"/>
      </a:accent4>
      <a:accent5>
        <a:srgbClr val="C029E7"/>
      </a:accent5>
      <a:accent6>
        <a:srgbClr val="621BD6"/>
      </a:accent6>
      <a:hlink>
        <a:srgbClr val="3F84BF"/>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453</TotalTime>
  <Words>898</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Arial Black</vt:lpstr>
      <vt:lpstr>Calibri</vt:lpstr>
      <vt:lpstr>Neue Haas Grotesk Text Pro</vt:lpstr>
      <vt:lpstr>Wingdings</vt:lpstr>
      <vt:lpstr>AccentBoxVTI</vt:lpstr>
      <vt:lpstr>Studenti stranieri: documentazione e adempimenti. </vt:lpstr>
      <vt:lpstr>COME FARE DOMANDA </vt:lpstr>
      <vt:lpstr>PROCEDURA DI ACCREDITAMENTO </vt:lpstr>
      <vt:lpstr>Documenti che si devono allegare alla domanda di borsa di studio</vt:lpstr>
      <vt:lpstr>Come presentare la documentazione</vt:lpstr>
      <vt:lpstr>Permesso di soggiorno</vt:lpstr>
      <vt:lpstr>Pagamento prima rata quota contante agli studenti stranieri del primo anno</vt:lpstr>
      <vt:lpstr>Pagamento quota contante agli studenti stranieri di anni successivi al primo</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SCADENZE</dc:title>
  <dc:creator>Caterina Rogante</dc:creator>
  <cp:lastModifiedBy>Flavio Leoni</cp:lastModifiedBy>
  <cp:revision>59</cp:revision>
  <dcterms:created xsi:type="dcterms:W3CDTF">2021-07-05T09:06:43Z</dcterms:created>
  <dcterms:modified xsi:type="dcterms:W3CDTF">2023-07-11T07:10:23Z</dcterms:modified>
</cp:coreProperties>
</file>