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3" r:id="rId4"/>
    <p:sldId id="257" r:id="rId5"/>
    <p:sldId id="275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622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9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6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7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4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70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3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6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2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4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7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7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32495F0-C5CB-4823-AE70-EED61EBAB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675F0DE-05A7-417B-AEBD-01732F14C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1183" y="1143000"/>
            <a:ext cx="4846320" cy="2898648"/>
          </a:xfrm>
        </p:spPr>
        <p:txBody>
          <a:bodyPr>
            <a:normAutofit fontScale="90000"/>
          </a:bodyPr>
          <a:lstStyle/>
          <a:p>
            <a:br>
              <a:rPr lang="it-IT" sz="34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it-IT" sz="4400" dirty="0">
                <a:latin typeface="Arial Black" panose="020B0A04020102020204" pitchFamily="34" charset="0"/>
                <a:cs typeface="Times New Roman" panose="02020603050405020304" pitchFamily="18" charset="0"/>
              </a:rPr>
              <a:t>DURATA DI CONCESSIONE DEI BENEFICI </a:t>
            </a:r>
            <a:r>
              <a:rPr lang="it-IT" sz="4000" dirty="0">
                <a:latin typeface="Arial Black" panose="020B0A04020102020204" pitchFamily="34" charset="0"/>
                <a:cs typeface="Times New Roman" panose="02020603050405020304" pitchFamily="18" charset="0"/>
              </a:rPr>
              <a:t>(calcolo dei semestri) 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8B9C25-D80D-48EC-B83A-231219A80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82975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Immagine 1" descr="C:\Users\Brincivalli\Desktop\logo_rosso.png">
            <a:extLst>
              <a:ext uri="{FF2B5EF4-FFF2-40B4-BE49-F238E27FC236}">
                <a16:creationId xmlns:a16="http://schemas.microsoft.com/office/drawing/2014/main" id="{5DAD94B1-36F4-43EA-ADC3-B7F85B262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60956" y="1076963"/>
            <a:ext cx="5441001" cy="137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601CC70B-8875-45A1-8AFD-7D546E3C0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897" y="4177748"/>
            <a:ext cx="4824407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3242106B-2F73-413B-BC58-B7DDCDA3CD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31975" y="3057525"/>
            <a:ext cx="5132438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18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969686"/>
            <a:ext cx="3538728" cy="1645920"/>
          </a:xfrm>
        </p:spPr>
        <p:txBody>
          <a:bodyPr>
            <a:normAutofit fontScale="90000"/>
          </a:bodyPr>
          <a:lstStyle/>
          <a:p>
            <a:b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A COSA SERVE CALCOLARE I SEMESTRI?</a:t>
            </a: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418" y="484633"/>
            <a:ext cx="6379042" cy="152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3792" y="4142231"/>
            <a:ext cx="5870448" cy="216599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sz="1400" dirty="0">
                <a:cs typeface="Arial" panose="020B0604020202020204" pitchFamily="34" charset="0"/>
              </a:rPr>
              <a:t>Il calcolo dei semestri, oltre che a determinare per quanti anni accademici posso richiedere la borsa di studio, è necessario anche per comprendere i </a:t>
            </a:r>
            <a:r>
              <a:rPr lang="it-IT" sz="1400" b="1" dirty="0">
                <a:cs typeface="Arial" panose="020B0604020202020204" pitchFamily="34" charset="0"/>
              </a:rPr>
              <a:t>requisiti di merito </a:t>
            </a:r>
            <a:r>
              <a:rPr lang="it-IT" sz="1400" dirty="0">
                <a:cs typeface="Arial" panose="020B0604020202020204" pitchFamily="34" charset="0"/>
              </a:rPr>
              <a:t>che devo possedere per ottenere la borsa di studio.</a:t>
            </a:r>
          </a:p>
          <a:p>
            <a:pPr marL="0" indent="0">
              <a:buNone/>
            </a:pP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39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4000935"/>
            <a:ext cx="3538728" cy="1823479"/>
          </a:xfrm>
        </p:spPr>
        <p:txBody>
          <a:bodyPr>
            <a:normAutofit/>
          </a:bodyPr>
          <a:lstStyle/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COME FACCIO A CALCOLARE I SEMESTRI?</a:t>
            </a: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0408" y="613467"/>
            <a:ext cx="6487018" cy="167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240" y="2920753"/>
            <a:ext cx="6007608" cy="3165769"/>
          </a:xfrm>
        </p:spPr>
        <p:txBody>
          <a:bodyPr anchor="ctr">
            <a:normAutofit fontScale="25000" lnSpcReduction="20000"/>
          </a:bodyPr>
          <a:lstStyle/>
          <a:p>
            <a:pPr marL="0" indent="0" algn="just">
              <a:spcBef>
                <a:spcPts val="400"/>
              </a:spcBef>
              <a:buNone/>
            </a:pPr>
            <a:r>
              <a:rPr lang="it-IT" sz="5600" dirty="0">
                <a:cs typeface="Arial" panose="020B0604020202020204" pitchFamily="34" charset="0"/>
              </a:rPr>
              <a:t>Il calcolo dei semestri deve sempre avvenire </a:t>
            </a:r>
            <a:r>
              <a:rPr lang="it-IT" sz="5600" b="1" dirty="0">
                <a:cs typeface="Arial" panose="020B0604020202020204" pitchFamily="34" charset="0"/>
              </a:rPr>
              <a:t>a partire dall’anno di prima immatricolazione in assoluto, </a:t>
            </a:r>
            <a:r>
              <a:rPr lang="it-IT" sz="5600" dirty="0">
                <a:cs typeface="Arial" panose="020B0604020202020204" pitchFamily="34" charset="0"/>
              </a:rPr>
              <a:t>anche se si è successivamente rinunciato a quella carriera.</a:t>
            </a:r>
          </a:p>
          <a:p>
            <a:pPr marL="0" indent="0" algn="just">
              <a:spcBef>
                <a:spcPts val="400"/>
              </a:spcBef>
              <a:buNone/>
            </a:pPr>
            <a:r>
              <a:rPr lang="it-IT" sz="5600" b="1" dirty="0">
                <a:cs typeface="Arial" panose="020B0604020202020204" pitchFamily="34" charset="0"/>
              </a:rPr>
              <a:t>Per anno di prima immatricolazione si intende il primo anno di accesso ai corsi di studio.</a:t>
            </a:r>
          </a:p>
          <a:p>
            <a:pPr marL="0" indent="0" algn="just">
              <a:spcBef>
                <a:spcPts val="400"/>
              </a:spcBef>
              <a:buNone/>
            </a:pPr>
            <a:r>
              <a:rPr lang="it-IT" sz="5600" i="1" dirty="0">
                <a:cs typeface="Arial" panose="020B0604020202020204" pitchFamily="34" charset="0"/>
              </a:rPr>
              <a:t>Esempio: mi sono iscritto ad una triennale per la prima volta nell’a.a. 2021/2022 ma ho rinunciato alla carriera universitaria nell’a.a. 2022/2023 durante il secondo anno di corso. Nell’a.a. 2023/2024 vorrei ricominciare una carriera triennale.</a:t>
            </a:r>
          </a:p>
          <a:p>
            <a:pPr marL="0" indent="0" algn="just">
              <a:spcBef>
                <a:spcPts val="400"/>
              </a:spcBef>
              <a:buNone/>
            </a:pPr>
            <a:r>
              <a:rPr lang="it-IT" sz="5600" i="1" dirty="0">
                <a:cs typeface="Arial" panose="020B0604020202020204" pitchFamily="34" charset="0"/>
              </a:rPr>
              <a:t>In sede di domanda di borsa di studio devo dichiarare che l’</a:t>
            </a:r>
            <a:r>
              <a:rPr lang="it-IT" sz="5600" i="1" dirty="0" err="1">
                <a:cs typeface="Arial" panose="020B0604020202020204" pitchFamily="34" charset="0"/>
              </a:rPr>
              <a:t>a.a</a:t>
            </a:r>
            <a:r>
              <a:rPr lang="it-IT" sz="5600" i="1" dirty="0">
                <a:cs typeface="Arial" panose="020B0604020202020204" pitchFamily="34" charset="0"/>
              </a:rPr>
              <a:t>. di prima immatricolazione è il 2021/2022. Ai fini della borsa di studio sarò quindi considerato come studente iscritto al </a:t>
            </a:r>
            <a:r>
              <a:rPr lang="it-IT" sz="5600" b="1" i="1" dirty="0">
                <a:cs typeface="Arial" panose="020B0604020202020204" pitchFamily="34" charset="0"/>
              </a:rPr>
              <a:t>3° anno </a:t>
            </a:r>
            <a:r>
              <a:rPr lang="it-IT" sz="5600" i="1" dirty="0">
                <a:cs typeface="Arial" panose="020B0604020202020204" pitchFamily="34" charset="0"/>
              </a:rPr>
              <a:t>di corso e come requisito di merito devo aver acquisito entro il 10/08/2022 almeno 80 crediti, anche se mi iscriverò al 1° anno in corso.</a:t>
            </a:r>
          </a:p>
        </p:txBody>
      </p:sp>
    </p:spTree>
    <p:extLst>
      <p:ext uri="{BB962C8B-B14F-4D97-AF65-F5344CB8AC3E}">
        <p14:creationId xmlns:p14="http://schemas.microsoft.com/office/powerpoint/2010/main" val="1089433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311371"/>
            <a:ext cx="3538728" cy="2304235"/>
          </a:xfrm>
        </p:spPr>
        <p:txBody>
          <a:bodyPr>
            <a:normAutofit fontScale="90000"/>
          </a:bodyPr>
          <a:lstStyle/>
          <a:p>
            <a:b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PER QUANTI SEMESTRI POSSO OTTENERE LA BORSA DI STUDIO?</a:t>
            </a: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418" y="484633"/>
            <a:ext cx="4870685" cy="1166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2819" y="2006352"/>
            <a:ext cx="6398581" cy="4301869"/>
          </a:xfrm>
        </p:spPr>
        <p:txBody>
          <a:bodyPr anchor="ctr">
            <a:normAutofit fontScale="25000" lnSpcReduction="20000"/>
          </a:bodyPr>
          <a:lstStyle/>
          <a:p>
            <a:pPr marL="0" indent="0">
              <a:buNone/>
            </a:pP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500"/>
              </a:spcBef>
              <a:buNone/>
            </a:pPr>
            <a:r>
              <a:rPr lang="it-IT" sz="5600" dirty="0">
                <a:cs typeface="Arial" panose="020B0604020202020204" pitchFamily="34" charset="0"/>
              </a:rPr>
              <a:t>Se sei uno studente iscritto ad un </a:t>
            </a:r>
            <a:r>
              <a:rPr lang="it-IT" sz="5600" u="sng" dirty="0">
                <a:cs typeface="Arial" panose="020B0604020202020204" pitchFamily="34" charset="0"/>
              </a:rPr>
              <a:t>corso di </a:t>
            </a:r>
            <a:r>
              <a:rPr lang="it-IT" sz="5600" b="1" u="sng" dirty="0">
                <a:cs typeface="Arial" panose="020B0604020202020204" pitchFamily="34" charset="0"/>
              </a:rPr>
              <a:t>Laurea Triennale </a:t>
            </a:r>
            <a:r>
              <a:rPr lang="it-IT" sz="5600" dirty="0">
                <a:cs typeface="Arial" panose="020B0604020202020204" pitchFamily="34" charset="0"/>
              </a:rPr>
              <a:t>puoi richiedere la borsa di studio per un massimo di </a:t>
            </a:r>
            <a:r>
              <a:rPr lang="it-IT" sz="5600" b="1" dirty="0">
                <a:cs typeface="Arial" panose="020B0604020202020204" pitchFamily="34" charset="0"/>
              </a:rPr>
              <a:t>7 semestri </a:t>
            </a:r>
            <a:r>
              <a:rPr lang="it-IT" sz="5600" dirty="0">
                <a:cs typeface="Arial" panose="020B0604020202020204" pitchFamily="34" charset="0"/>
              </a:rPr>
              <a:t>a partire dall’anno di prima immatricolazione in assoluto.</a:t>
            </a:r>
          </a:p>
          <a:p>
            <a:pPr marL="0" indent="0" algn="just">
              <a:spcBef>
                <a:spcPts val="500"/>
              </a:spcBef>
              <a:buNone/>
            </a:pPr>
            <a:r>
              <a:rPr lang="it-IT" sz="5600" dirty="0">
                <a:cs typeface="Arial" panose="020B0604020202020204" pitchFamily="34" charset="0"/>
              </a:rPr>
              <a:t>Se sei uno studente iscritto ad un </a:t>
            </a:r>
            <a:r>
              <a:rPr lang="it-IT" sz="5600" u="sng" dirty="0">
                <a:cs typeface="Arial" panose="020B0604020202020204" pitchFamily="34" charset="0"/>
              </a:rPr>
              <a:t>corso di </a:t>
            </a:r>
            <a:r>
              <a:rPr lang="it-IT" sz="5600" b="1" u="sng" dirty="0">
                <a:cs typeface="Arial" panose="020B0604020202020204" pitchFamily="34" charset="0"/>
              </a:rPr>
              <a:t>Laurea Magistrale a ciclo unico </a:t>
            </a:r>
            <a:r>
              <a:rPr lang="it-IT" sz="5600" dirty="0">
                <a:cs typeface="Arial" panose="020B0604020202020204" pitchFamily="34" charset="0"/>
              </a:rPr>
              <a:t>puoi richiedere la borsa di studio per </a:t>
            </a:r>
            <a:r>
              <a:rPr lang="it-IT" sz="5600" b="1" dirty="0">
                <a:cs typeface="Arial" panose="020B0604020202020204" pitchFamily="34" charset="0"/>
              </a:rPr>
              <a:t>tutta la durata prevista dai rispettivi ordinamenti più un semestre </a:t>
            </a:r>
            <a:r>
              <a:rPr lang="it-IT" sz="5600" dirty="0">
                <a:cs typeface="Arial" panose="020B0604020202020204" pitchFamily="34" charset="0"/>
              </a:rPr>
              <a:t>a partire dall’anno di prima immatricolazione in assoluto.</a:t>
            </a:r>
          </a:p>
          <a:p>
            <a:pPr marL="0" indent="0" algn="just">
              <a:spcBef>
                <a:spcPts val="500"/>
              </a:spcBef>
              <a:buNone/>
            </a:pPr>
            <a:r>
              <a:rPr lang="it-IT" sz="5600" dirty="0">
                <a:cs typeface="Arial" panose="020B0604020202020204" pitchFamily="34" charset="0"/>
              </a:rPr>
              <a:t>Se sei uno studente iscritto ad un </a:t>
            </a:r>
            <a:r>
              <a:rPr lang="it-IT" sz="5600" u="sng" dirty="0">
                <a:cs typeface="Arial" panose="020B0604020202020204" pitchFamily="34" charset="0"/>
              </a:rPr>
              <a:t>corso di </a:t>
            </a:r>
            <a:r>
              <a:rPr lang="it-IT" sz="5600" b="1" u="sng" dirty="0">
                <a:cs typeface="Arial" panose="020B0604020202020204" pitchFamily="34" charset="0"/>
              </a:rPr>
              <a:t>Laurea Magistrale di 2° LIVELLO</a:t>
            </a:r>
            <a:r>
              <a:rPr lang="it-IT" sz="5600" b="1" dirty="0">
                <a:cs typeface="Arial" panose="020B0604020202020204" pitchFamily="34" charset="0"/>
              </a:rPr>
              <a:t> </a:t>
            </a:r>
            <a:r>
              <a:rPr lang="it-IT" sz="5600" dirty="0">
                <a:cs typeface="Arial" panose="020B0604020202020204" pitchFamily="34" charset="0"/>
              </a:rPr>
              <a:t>puoi richiedere la borsa di studio per un massimo di </a:t>
            </a:r>
            <a:r>
              <a:rPr lang="it-IT" sz="5600" b="1" dirty="0">
                <a:cs typeface="Arial" panose="020B0604020202020204" pitchFamily="34" charset="0"/>
              </a:rPr>
              <a:t>5</a:t>
            </a:r>
            <a:r>
              <a:rPr lang="it-IT" sz="5600" dirty="0">
                <a:cs typeface="Arial" panose="020B0604020202020204" pitchFamily="34" charset="0"/>
              </a:rPr>
              <a:t> </a:t>
            </a:r>
            <a:r>
              <a:rPr lang="it-IT" sz="5600" b="1" dirty="0">
                <a:cs typeface="Arial" panose="020B0604020202020204" pitchFamily="34" charset="0"/>
              </a:rPr>
              <a:t>semestri </a:t>
            </a:r>
            <a:r>
              <a:rPr lang="it-IT" sz="5600" dirty="0">
                <a:cs typeface="Arial" panose="020B0604020202020204" pitchFamily="34" charset="0"/>
              </a:rPr>
              <a:t>a partire dall’anno di prima immatricolazione in assoluto ad un corso di Laurea di 2° livello .</a:t>
            </a:r>
          </a:p>
          <a:p>
            <a:pPr marL="0" indent="0" algn="just">
              <a:spcBef>
                <a:spcPts val="500"/>
              </a:spcBef>
              <a:buNone/>
            </a:pPr>
            <a:r>
              <a:rPr lang="it-IT" sz="5600" dirty="0">
                <a:cs typeface="Arial" panose="020B0604020202020204" pitchFamily="34" charset="0"/>
              </a:rPr>
              <a:t>Se sei uno studente iscritto ad un </a:t>
            </a:r>
            <a:r>
              <a:rPr lang="it-IT" sz="5600" b="1" u="sng" dirty="0">
                <a:cs typeface="Arial" panose="020B0604020202020204" pitchFamily="34" charset="0"/>
              </a:rPr>
              <a:t>Dottorato di ricerca </a:t>
            </a:r>
            <a:r>
              <a:rPr lang="it-IT" sz="5600" dirty="0">
                <a:cs typeface="Arial" panose="020B0604020202020204" pitchFamily="34" charset="0"/>
              </a:rPr>
              <a:t>puoi richiedere la borsa di studio per </a:t>
            </a:r>
            <a:r>
              <a:rPr lang="it-IT" sz="5600" b="1" dirty="0">
                <a:cs typeface="Arial" panose="020B0604020202020204" pitchFamily="34" charset="0"/>
              </a:rPr>
              <a:t>tutta la durata prevista dal rispettivo ordinamento </a:t>
            </a:r>
            <a:r>
              <a:rPr lang="it-IT" sz="5600" dirty="0">
                <a:cs typeface="Arial" panose="020B0604020202020204" pitchFamily="34" charset="0"/>
              </a:rPr>
              <a:t>a partire dall’anno di prima immatricolazione in assoluto.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it-IT" sz="4000" dirty="0">
                <a:cs typeface="Arial" panose="020B0604020202020204" pitchFamily="34" charset="0"/>
              </a:rPr>
              <a:t>ATTENZIONE: Gli studenti in possesso della laurea di primo livello (triennale) che si iscrivono ad un corso di laurea, attivato in conseguenza della riforma universitaria (</a:t>
            </a:r>
            <a:r>
              <a:rPr lang="it-IT" sz="4000" b="1" dirty="0">
                <a:cs typeface="Arial" panose="020B0604020202020204" pitchFamily="34" charset="0"/>
              </a:rPr>
              <a:t>magistrale a ciclo unico</a:t>
            </a:r>
            <a:r>
              <a:rPr lang="it-IT" sz="4000" dirty="0">
                <a:cs typeface="Arial" panose="020B0604020202020204" pitchFamily="34" charset="0"/>
              </a:rPr>
              <a:t>), potranno usufruire della borsa di studio </a:t>
            </a:r>
            <a:r>
              <a:rPr lang="it-IT" sz="4000" b="1" dirty="0">
                <a:cs typeface="Arial" panose="020B0604020202020204" pitchFamily="34" charset="0"/>
              </a:rPr>
              <a:t>per la differenza tra il numero degli anni impiegati </a:t>
            </a:r>
            <a:r>
              <a:rPr lang="it-IT" sz="4000" dirty="0">
                <a:cs typeface="Arial" panose="020B0604020202020204" pitchFamily="34" charset="0"/>
              </a:rPr>
              <a:t>per il conseguimento del titolo posseduto </a:t>
            </a:r>
            <a:r>
              <a:rPr lang="it-IT" sz="4000" b="1" dirty="0">
                <a:cs typeface="Arial" panose="020B0604020202020204" pitchFamily="34" charset="0"/>
              </a:rPr>
              <a:t>e gli anni per i quali è prevista la concessione di borsa </a:t>
            </a:r>
            <a:r>
              <a:rPr lang="it-IT" sz="4000" dirty="0">
                <a:cs typeface="Arial" panose="020B0604020202020204" pitchFamily="34" charset="0"/>
              </a:rPr>
              <a:t>di studio al corso di laurea a cui lo studente chiede di iscriversi per l’anno accademico 2023/2024. Per gli studenti medesimi, la borsa di studio potrà essere concessa, comunque, a partire dall’anno di iscrizione successivo al numero di anni impiegati per conseguire il titolo nel corso di provenienza (es. laurea triennale conseguita in 3 anni puoi richiedere la borsa da quando sei iscritto al 4° anno) </a:t>
            </a:r>
          </a:p>
          <a:p>
            <a:pPr marL="0" indent="0">
              <a:buNone/>
            </a:pP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28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311371"/>
            <a:ext cx="3538728" cy="2304235"/>
          </a:xfrm>
        </p:spPr>
        <p:txBody>
          <a:bodyPr>
            <a:normAutofit fontScale="90000"/>
          </a:bodyPr>
          <a:lstStyle/>
          <a:p>
            <a:b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PER QUANTI SEMESTRI POSSO OTTENERE LA BORSA DI STUDIO?</a:t>
            </a: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418" y="484633"/>
            <a:ext cx="4870685" cy="1166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2819" y="2006352"/>
            <a:ext cx="6398581" cy="4301869"/>
          </a:xfrm>
        </p:spPr>
        <p:txBody>
          <a:bodyPr anchor="ctr">
            <a:normAutofit fontScale="32500" lnSpcReduction="20000"/>
          </a:bodyPr>
          <a:lstStyle/>
          <a:p>
            <a:pPr algn="just">
              <a:spcBef>
                <a:spcPts val="500"/>
              </a:spcBef>
              <a:buFontTx/>
              <a:buChar char="-"/>
            </a:pPr>
            <a:r>
              <a:rPr lang="it-IT" sz="4900" dirty="0">
                <a:cs typeface="Arial" panose="020B0604020202020204" pitchFamily="34" charset="0"/>
              </a:rPr>
              <a:t>Se sei uno studente iscritto a </a:t>
            </a:r>
            <a:r>
              <a:rPr lang="it-IT" sz="4900" dirty="0">
                <a:solidFill>
                  <a:srgbClr val="FF0000"/>
                </a:solidFill>
                <a:cs typeface="Arial" panose="020B0604020202020204" pitchFamily="34" charset="0"/>
              </a:rPr>
              <a:t>tempo parziale </a:t>
            </a:r>
            <a:r>
              <a:rPr lang="it-IT" sz="4900" dirty="0">
                <a:cs typeface="Arial" panose="020B0604020202020204" pitchFamily="34" charset="0"/>
              </a:rPr>
              <a:t>il beneficio è concesso per un periodo di: </a:t>
            </a:r>
          </a:p>
          <a:p>
            <a:pPr marL="0" indent="0" algn="just">
              <a:spcBef>
                <a:spcPts val="500"/>
              </a:spcBef>
              <a:buNone/>
            </a:pPr>
            <a:r>
              <a:rPr lang="it-IT" sz="4900" dirty="0">
                <a:cs typeface="Arial" panose="020B0604020202020204" pitchFamily="34" charset="0"/>
              </a:rPr>
              <a:t>• sette anni per i corsi di laurea;  </a:t>
            </a:r>
          </a:p>
          <a:p>
            <a:pPr marL="0" indent="0" algn="just">
              <a:spcBef>
                <a:spcPts val="500"/>
              </a:spcBef>
              <a:buNone/>
            </a:pPr>
            <a:r>
              <a:rPr lang="it-IT" sz="4900" dirty="0">
                <a:cs typeface="Arial" panose="020B0604020202020204" pitchFamily="34" charset="0"/>
              </a:rPr>
              <a:t>• undici anni per i corsi di Laurea magistrale a ciclo unico di 5 anni o tredici anni per i corsi di Laurea magistrale a ciclo unico di sei anni; </a:t>
            </a:r>
          </a:p>
          <a:p>
            <a:pPr marL="0" indent="0" algn="just">
              <a:spcBef>
                <a:spcPts val="500"/>
              </a:spcBef>
              <a:buNone/>
            </a:pPr>
            <a:r>
              <a:rPr lang="it-IT" sz="4900" dirty="0">
                <a:cs typeface="Arial" panose="020B0604020202020204" pitchFamily="34" charset="0"/>
              </a:rPr>
              <a:t>• cinque anni per i corsi di Laurea magistrale.</a:t>
            </a:r>
          </a:p>
          <a:p>
            <a:pPr marL="0" indent="0" algn="just">
              <a:spcBef>
                <a:spcPts val="500"/>
              </a:spcBef>
              <a:buNone/>
            </a:pPr>
            <a:r>
              <a:rPr lang="it-IT" sz="4900" dirty="0">
                <a:cs typeface="Arial" panose="020B0604020202020204" pitchFamily="34" charset="0"/>
              </a:rPr>
              <a:t>- Se sei uno studente iscritto all’ISIA, all’Accademia di Belle Arti di Macerata e di Urbino nonché al Conservatorio di musica “G. Rossini” di Pesaro e al “G. B. Pergolesi” di Fermo, il beneficio della Borsa di studio è concesso per lo stesso periodo di tempo stabilito per gli studenti iscritti ai corsi attivati ai sensi del D. M. n. 270/04 dell’Università a partire dall’anno di prima iscrizione in assoluto.</a:t>
            </a:r>
          </a:p>
          <a:p>
            <a:pPr marL="0" indent="0" algn="just">
              <a:spcBef>
                <a:spcPts val="500"/>
              </a:spcBef>
              <a:buNone/>
            </a:pPr>
            <a:r>
              <a:rPr lang="it-IT" sz="4900" dirty="0">
                <a:cs typeface="Arial" panose="020B0604020202020204" pitchFamily="34" charset="0"/>
              </a:rPr>
              <a:t>- Se sei uno studente iscritto agli Istituti tecnici superiori ITS per la durata prevista dai rispettivi ordinamenti didattici, a partire dall’anno di prima iscrizione</a:t>
            </a:r>
            <a:r>
              <a:rPr lang="it-IT" sz="5600" dirty="0">
                <a:cs typeface="Arial" panose="020B0604020202020204" pitchFamily="34" charset="0"/>
              </a:rPr>
              <a:t>.</a:t>
            </a: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451560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LeftStep">
      <a:dk1>
        <a:srgbClr val="000000"/>
      </a:dk1>
      <a:lt1>
        <a:srgbClr val="FFFFFF"/>
      </a:lt1>
      <a:dk2>
        <a:srgbClr val="311C1B"/>
      </a:dk2>
      <a:lt2>
        <a:srgbClr val="F0F2F3"/>
      </a:lt2>
      <a:accent1>
        <a:srgbClr val="E78129"/>
      </a:accent1>
      <a:accent2>
        <a:srgbClr val="D52017"/>
      </a:accent2>
      <a:accent3>
        <a:srgbClr val="E7296F"/>
      </a:accent3>
      <a:accent4>
        <a:srgbClr val="D517AD"/>
      </a:accent4>
      <a:accent5>
        <a:srgbClr val="C029E7"/>
      </a:accent5>
      <a:accent6>
        <a:srgbClr val="621BD6"/>
      </a:accent6>
      <a:hlink>
        <a:srgbClr val="3F84BF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713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Neue Haas Grotesk Text Pro</vt:lpstr>
      <vt:lpstr>AccentBoxVTI</vt:lpstr>
      <vt:lpstr> DURATA DI CONCESSIONE DEI BENEFICI (calcolo dei semestri) </vt:lpstr>
      <vt:lpstr> A COSA SERVE CALCOLARE I SEMESTRI?</vt:lpstr>
      <vt:lpstr>COME FACCIO A CALCOLARE I SEMESTRI?</vt:lpstr>
      <vt:lpstr>  PER QUANTI SEMESTRI POSSO OTTENERE LA BORSA DI STUDIO?</vt:lpstr>
      <vt:lpstr>  PER QUANTI SEMESTRI POSSO OTTENERE LA BORSA DI STUDIO?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SCADENZE</dc:title>
  <dc:creator>Caterina Rogante</dc:creator>
  <cp:lastModifiedBy>Andreina  Castelli</cp:lastModifiedBy>
  <cp:revision>35</cp:revision>
  <dcterms:created xsi:type="dcterms:W3CDTF">2021-07-05T09:06:43Z</dcterms:created>
  <dcterms:modified xsi:type="dcterms:W3CDTF">2023-06-29T15:03:04Z</dcterms:modified>
</cp:coreProperties>
</file>