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0" r:id="rId5"/>
    <p:sldId id="266" r:id="rId6"/>
    <p:sldId id="267" r:id="rId7"/>
    <p:sldId id="268" r:id="rId8"/>
    <p:sldId id="270" r:id="rId9"/>
    <p:sldId id="271" r:id="rId10"/>
    <p:sldId id="269" r:id="rId11"/>
    <p:sldId id="274" r:id="rId12"/>
    <p:sldId id="272" r:id="rId13"/>
    <p:sldId id="273"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6" d="100"/>
          <a:sy n="86" d="100"/>
        </p:scale>
        <p:origin x="4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7/4/2023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22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022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2476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7837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53844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7/4/2023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035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7/4/2023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36443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83206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7/4/2023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8494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7/4/2023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29674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7/4/2023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27837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7/4/2023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222877346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Video 36">
            <a:extLst>
              <a:ext uri="{FF2B5EF4-FFF2-40B4-BE49-F238E27FC236}">
                <a16:creationId xmlns:a16="http://schemas.microsoft.com/office/drawing/2014/main" id="{7D3008A0-5A62-41A1-AEFB-D470ACFAF9D3}"/>
              </a:ext>
            </a:extLst>
          </p:cNvPr>
          <p:cNvPicPr>
            <a:picLocks noChangeAspect="1"/>
          </p:cNvPicPr>
          <p:nvPr/>
        </p:nvPicPr>
        <p:blipFill rotWithShape="1">
          <a:blip r:embed="rId2">
            <a:extLst>
              <a:ext uri="{28A0092B-C50C-407E-A947-70E740481C1C}">
                <a14:useLocalDpi xmlns:a14="http://schemas.microsoft.com/office/drawing/2010/main" val="0"/>
              </a:ext>
            </a:extLst>
          </a:blip>
          <a:srcRect l="23153" r="23153"/>
          <a:stretch/>
        </p:blipFill>
        <p:spPr>
          <a:xfrm>
            <a:off x="6096000" y="896120"/>
            <a:ext cx="5749568" cy="5605263"/>
          </a:xfrm>
          <a:prstGeom prst="rect">
            <a:avLst/>
          </a:prstGeom>
        </p:spPr>
      </p:pic>
      <p:sp>
        <p:nvSpPr>
          <p:cNvPr id="2" name="Titolo 1">
            <a:extLst>
              <a:ext uri="{FF2B5EF4-FFF2-40B4-BE49-F238E27FC236}">
                <a16:creationId xmlns:a16="http://schemas.microsoft.com/office/drawing/2014/main" id="{7675F0DE-05A7-417B-AEBD-01732F14CB01}"/>
              </a:ext>
            </a:extLst>
          </p:cNvPr>
          <p:cNvSpPr>
            <a:spLocks noGrp="1"/>
          </p:cNvSpPr>
          <p:nvPr>
            <p:ph type="ctrTitle"/>
          </p:nvPr>
        </p:nvSpPr>
        <p:spPr>
          <a:xfrm>
            <a:off x="284759" y="1146387"/>
            <a:ext cx="8717745" cy="2081445"/>
          </a:xfrm>
        </p:spPr>
        <p:txBody>
          <a:bodyPr anchor="t">
            <a:normAutofit fontScale="90000"/>
          </a:bodyPr>
          <a:lstStyle/>
          <a:p>
            <a:br>
              <a:rPr lang="it-IT" sz="6000" dirty="0">
                <a:latin typeface="Arial Black" panose="020B0A04020102020204" pitchFamily="34" charset="0"/>
                <a:cs typeface="Times New Roman" panose="02020603050405020304" pitchFamily="18" charset="0"/>
              </a:rPr>
            </a:br>
            <a:br>
              <a:rPr lang="it-IT" sz="6000" dirty="0">
                <a:latin typeface="Arial Black" panose="020B0A04020102020204" pitchFamily="34" charset="0"/>
                <a:cs typeface="Times New Roman" panose="02020603050405020304" pitchFamily="18" charset="0"/>
              </a:rPr>
            </a:br>
            <a:br>
              <a:rPr lang="it-IT" sz="6000" dirty="0">
                <a:latin typeface="Arial Black" panose="020B0A04020102020204" pitchFamily="34" charset="0"/>
                <a:cs typeface="Times New Roman" panose="02020603050405020304" pitchFamily="18" charset="0"/>
              </a:rPr>
            </a:br>
            <a:r>
              <a:rPr lang="it-IT" sz="6000" dirty="0">
                <a:latin typeface="Arial Black" panose="020B0A04020102020204" pitchFamily="34" charset="0"/>
                <a:cs typeface="Times New Roman" panose="02020603050405020304" pitchFamily="18" charset="0"/>
              </a:rPr>
              <a:t>SCADENZE </a:t>
            </a:r>
          </a:p>
        </p:txBody>
      </p:sp>
      <p:pic>
        <p:nvPicPr>
          <p:cNvPr id="1026" name="Immagine 1" descr="C:\Users\Brincivalli\Desktop\logo_rosso.png">
            <a:extLst>
              <a:ext uri="{FF2B5EF4-FFF2-40B4-BE49-F238E27FC236}">
                <a16:creationId xmlns:a16="http://schemas.microsoft.com/office/drawing/2014/main" id="{5DAD94B1-36F4-43EA-ADC3-B7F85B262E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59" y="507683"/>
            <a:ext cx="3793465" cy="95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18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Autofit/>
          </a:bodyPr>
          <a:lstStyle/>
          <a:p>
            <a:r>
              <a:rPr lang="it-IT" sz="2000" i="1" dirty="0">
                <a:latin typeface="Arial" panose="020B0604020202020204" pitchFamily="34" charset="0"/>
                <a:cs typeface="Arial" panose="020B0604020202020204" pitchFamily="34" charset="0"/>
              </a:rPr>
              <a:t>SONO UNO STUDENTE  LAUREATO NEI TERMINI.</a:t>
            </a:r>
            <a:br>
              <a:rPr lang="it-IT" sz="2000" i="1" dirty="0">
                <a:latin typeface="Arial" panose="020B0604020202020204" pitchFamily="34" charset="0"/>
                <a:cs typeface="Arial" panose="020B0604020202020204" pitchFamily="34" charset="0"/>
              </a:rPr>
            </a:br>
            <a:br>
              <a:rPr lang="it-IT" sz="2000" i="1"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DEVO FARE DOMANDA DI INTEGRAZIONE PER LA LAUREA PUNTUALE?</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10" y="770178"/>
            <a:ext cx="5349951" cy="13508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39069" y="2183907"/>
            <a:ext cx="6400075" cy="3811175"/>
          </a:xfrm>
        </p:spPr>
        <p:txBody>
          <a:bodyPr anchor="ctr">
            <a:noAutofit/>
          </a:bodyPr>
          <a:lstStyle/>
          <a:p>
            <a:pPr marL="0" indent="0" algn="just">
              <a:lnSpc>
                <a:spcPct val="100000"/>
              </a:lnSpc>
              <a:spcBef>
                <a:spcPts val="400"/>
              </a:spcBef>
              <a:buNone/>
            </a:pPr>
            <a:r>
              <a:rPr lang="it-IT" sz="1400" dirty="0">
                <a:cs typeface="Arial" panose="020B0604020202020204" pitchFamily="34" charset="0"/>
              </a:rPr>
              <a:t>Se sei uno studente che consegue il titolo di Laurea o di Laurea magistrale entro la durata prevista dai rispettivi ordinamenti e vuoi richiedere il contributo pari al 50% della quota contante ottenuta con la borsa di studio, devi presentare la domanda entro e non oltre </a:t>
            </a:r>
            <a:r>
              <a:rPr lang="it-IT" sz="1400" b="1" dirty="0">
                <a:cs typeface="Arial" panose="020B0604020202020204" pitchFamily="34" charset="0"/>
              </a:rPr>
              <a:t>la scadenza prevista dal bando . </a:t>
            </a:r>
          </a:p>
          <a:p>
            <a:pPr marL="0" indent="0" algn="just">
              <a:lnSpc>
                <a:spcPct val="100000"/>
              </a:lnSpc>
              <a:spcBef>
                <a:spcPts val="400"/>
              </a:spcBef>
              <a:buNone/>
            </a:pPr>
            <a:r>
              <a:rPr lang="it-IT" sz="1400" dirty="0">
                <a:cs typeface="Arial" panose="020B0604020202020204" pitchFamily="34" charset="0"/>
              </a:rPr>
              <a:t>Dovrai utilizzare il modulo online «integrazione borsa di studio» accedendo all’area riservata del sito internet di ERDIS</a:t>
            </a:r>
            <a:endParaRPr lang="it-IT" sz="1200" dirty="0">
              <a:latin typeface="Arial" panose="020B0604020202020204" pitchFamily="34" charset="0"/>
              <a:cs typeface="Arial" panose="020B0604020202020204" pitchFamily="34" charset="0"/>
            </a:endParaRPr>
          </a:p>
          <a:p>
            <a:pPr marL="0" indent="0" algn="just">
              <a:lnSpc>
                <a:spcPct val="100000"/>
              </a:lnSpc>
              <a:spcBef>
                <a:spcPts val="400"/>
              </a:spcBef>
              <a:buNone/>
            </a:pPr>
            <a:r>
              <a:rPr lang="it-IT" sz="1400" dirty="0">
                <a:cs typeface="Arial" panose="020B0604020202020204" pitchFamily="34" charset="0"/>
              </a:rPr>
              <a:t>Il contributo verrà erogato nel limite dei fondi disponibili e potrebbe essere formulata una graduatoria</a:t>
            </a:r>
            <a:r>
              <a:rPr lang="it-IT" sz="1200" i="1" dirty="0">
                <a:latin typeface="Arial" panose="020B0604020202020204" pitchFamily="34" charset="0"/>
                <a:cs typeface="Arial" panose="020B0604020202020204" pitchFamily="34" charset="0"/>
              </a:rPr>
              <a:t>. </a:t>
            </a:r>
          </a:p>
          <a:p>
            <a:pPr marL="0" indent="0" algn="just">
              <a:lnSpc>
                <a:spcPct val="100000"/>
              </a:lnSpc>
              <a:spcBef>
                <a:spcPts val="400"/>
              </a:spcBef>
              <a:buNone/>
            </a:pPr>
            <a:r>
              <a:rPr lang="it-IT" sz="1200" i="1" dirty="0">
                <a:latin typeface="Arial" panose="020B0604020202020204" pitchFamily="34" charset="0"/>
                <a:cs typeface="Arial" panose="020B0604020202020204" pitchFamily="34" charset="0"/>
              </a:rPr>
              <a:t>Considerate l’esiguità delle risorse destinate a tale beneficio potranno ottenere l’integrazione gli studenti vincitori di borsa (non vincitori di ulteriore borsa semestrale) che conseguono il titolo di laurea </a:t>
            </a:r>
            <a:r>
              <a:rPr lang="it-IT" sz="1200" b="1" i="1" dirty="0">
                <a:latin typeface="Arial" panose="020B0604020202020204" pitchFamily="34" charset="0"/>
                <a:cs typeface="Arial" panose="020B0604020202020204" pitchFamily="34" charset="0"/>
              </a:rPr>
              <a:t>nella prima sessione utile </a:t>
            </a:r>
            <a:r>
              <a:rPr lang="it-IT" sz="1200" i="1" dirty="0">
                <a:latin typeface="Arial" panose="020B0604020202020204" pitchFamily="34" charset="0"/>
                <a:cs typeface="Arial" panose="020B0604020202020204" pitchFamily="34" charset="0"/>
              </a:rPr>
              <a:t>prevista per l’anno accademico .. </a:t>
            </a:r>
          </a:p>
          <a:p>
            <a:pPr marL="0" indent="0" algn="just">
              <a:lnSpc>
                <a:spcPct val="100000"/>
              </a:lnSpc>
              <a:spcBef>
                <a:spcPts val="400"/>
              </a:spcBef>
              <a:buNone/>
            </a:pPr>
            <a:r>
              <a:rPr lang="it-IT" sz="1200" i="1" dirty="0">
                <a:highlight>
                  <a:srgbClr val="FFFF00"/>
                </a:highlight>
                <a:latin typeface="Arial" panose="020B0604020202020204" pitchFamily="34" charset="0"/>
                <a:cs typeface="Arial" panose="020B0604020202020204" pitchFamily="34" charset="0"/>
              </a:rPr>
              <a:t>ATTENZIONE: Sono considerati laureati nella prima sessione utile anche gli studenti che si laureano con particolare anticipo come ad es. lo studente che si laurea in anni precedenti all’ultimo anno di corso</a:t>
            </a:r>
          </a:p>
        </p:txBody>
      </p:sp>
    </p:spTree>
    <p:extLst>
      <p:ext uri="{BB962C8B-B14F-4D97-AF65-F5344CB8AC3E}">
        <p14:creationId xmlns:p14="http://schemas.microsoft.com/office/powerpoint/2010/main" val="64949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Autofit/>
          </a:bodyPr>
          <a:lstStyle/>
          <a:p>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000" dirty="0">
                <a:latin typeface="Arial" panose="020B0604020202020204" pitchFamily="34" charset="0"/>
                <a:cs typeface="Arial" panose="020B0604020202020204" pitchFamily="34" charset="0"/>
              </a:rPr>
              <a:t>Sono studente vincitore di borsa iscritto al 1° anno dei corsi di laurea o diplomi di primo livello e di laurea magistrale a ciclo unico</a:t>
            </a:r>
            <a:r>
              <a:rPr lang="it-IT" sz="2400" dirty="0">
                <a:latin typeface="Arial" panose="020B0604020202020204" pitchFamily="34" charset="0"/>
                <a:cs typeface="Arial" panose="020B0604020202020204" pitchFamily="34" charset="0"/>
              </a:rPr>
              <a:t>.</a:t>
            </a:r>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RICEVERO’ LA QUOTA CONTANTE DELLA BORSA DI STUDIO?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8"/>
            <a:ext cx="4484652" cy="11323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619433"/>
            <a:ext cx="6403123" cy="4070554"/>
          </a:xfrm>
        </p:spPr>
        <p:txBody>
          <a:bodyPr anchor="ctr">
            <a:noAutofit/>
          </a:bodyPr>
          <a:lstStyle/>
          <a:p>
            <a:pPr marL="0" indent="0" algn="just">
              <a:lnSpc>
                <a:spcPct val="100000"/>
              </a:lnSpc>
              <a:spcBef>
                <a:spcPts val="400"/>
              </a:spcBef>
              <a:buNone/>
            </a:pPr>
            <a:r>
              <a:rPr lang="it-IT" sz="1400" dirty="0">
                <a:cs typeface="Arial" panose="020B0604020202020204" pitchFamily="34" charset="0"/>
                <a:sym typeface="Wingdings" panose="05000000000000000000" pitchFamily="2" charset="2"/>
              </a:rPr>
              <a:t></a:t>
            </a:r>
            <a:r>
              <a:rPr lang="it-IT" sz="1400" dirty="0">
                <a:cs typeface="Arial" panose="020B0604020202020204" pitchFamily="34" charset="0"/>
              </a:rPr>
              <a:t>Per gli studenti iscritti al </a:t>
            </a:r>
            <a:r>
              <a:rPr lang="it-IT" sz="1400" dirty="0">
                <a:solidFill>
                  <a:srgbClr val="FF0000"/>
                </a:solidFill>
                <a:cs typeface="Arial" panose="020B0604020202020204" pitchFamily="34" charset="0"/>
              </a:rPr>
              <a:t>primo anno dei corsi di laurea o diplomi di primo livello e di laurea magistrale a ciclo unico</a:t>
            </a:r>
            <a:r>
              <a:rPr lang="it-IT" sz="1400" dirty="0">
                <a:cs typeface="Arial" panose="020B0604020202020204" pitchFamily="34" charset="0"/>
              </a:rPr>
              <a:t> </a:t>
            </a:r>
            <a:r>
              <a:rPr lang="it-IT" sz="1400" b="1" dirty="0">
                <a:cs typeface="Arial" panose="020B0604020202020204" pitchFamily="34" charset="0"/>
              </a:rPr>
              <a:t>(</a:t>
            </a:r>
            <a:r>
              <a:rPr lang="it-IT" sz="1400" b="1" i="1" dirty="0">
                <a:cs typeface="Arial" panose="020B0604020202020204" pitchFamily="34" charset="0"/>
              </a:rPr>
              <a:t>Per gli studenti stranieri vedi Tutorial dedicato</a:t>
            </a:r>
            <a:r>
              <a:rPr lang="it-IT" sz="1400" b="1" dirty="0">
                <a:cs typeface="Arial" panose="020B0604020202020204" pitchFamily="34" charset="0"/>
              </a:rPr>
              <a:t>)</a:t>
            </a:r>
            <a:r>
              <a:rPr lang="it-IT" sz="1400" dirty="0">
                <a:cs typeface="Arial" panose="020B0604020202020204" pitchFamily="34" charset="0"/>
              </a:rPr>
              <a:t>:</a:t>
            </a:r>
          </a:p>
          <a:p>
            <a:pPr marL="0" indent="0" algn="just">
              <a:lnSpc>
                <a:spcPct val="100000"/>
              </a:lnSpc>
              <a:spcBef>
                <a:spcPts val="400"/>
              </a:spcBef>
              <a:buNone/>
            </a:pPr>
            <a:r>
              <a:rPr lang="it-IT" sz="1400" dirty="0">
                <a:cs typeface="Arial" panose="020B0604020202020204" pitchFamily="34" charset="0"/>
              </a:rPr>
              <a:t>a) la prima rata della borsa, in misura pari al </a:t>
            </a:r>
            <a:r>
              <a:rPr lang="it-IT" sz="1400" b="1" dirty="0">
                <a:cs typeface="Arial" panose="020B0604020202020204" pitchFamily="34" charset="0"/>
              </a:rPr>
              <a:t>20%</a:t>
            </a:r>
            <a:r>
              <a:rPr lang="it-IT" sz="1400" dirty="0">
                <a:cs typeface="Arial" panose="020B0604020202020204" pitchFamily="34" charset="0"/>
              </a:rPr>
              <a:t> del totale, è corrisposta entro dieci giorni dalla data di chiusura delle iscrizioni ai corsi di studio e, comunque, </a:t>
            </a:r>
            <a:r>
              <a:rPr lang="it-IT" sz="1400" b="1" dirty="0">
                <a:cs typeface="Arial" panose="020B0604020202020204" pitchFamily="34" charset="0"/>
              </a:rPr>
              <a:t>entro e non oltre il 10 novembre</a:t>
            </a:r>
            <a:r>
              <a:rPr lang="it-IT" sz="1400" dirty="0">
                <a:cs typeface="Arial" panose="020B0604020202020204" pitchFamily="34" charset="0"/>
              </a:rPr>
              <a:t>;</a:t>
            </a:r>
          </a:p>
          <a:p>
            <a:pPr marL="0" indent="0" algn="just">
              <a:lnSpc>
                <a:spcPct val="100000"/>
              </a:lnSpc>
              <a:spcBef>
                <a:spcPts val="400"/>
              </a:spcBef>
              <a:buNone/>
            </a:pPr>
            <a:r>
              <a:rPr lang="it-IT" sz="1400" dirty="0">
                <a:cs typeface="Arial" panose="020B0604020202020204" pitchFamily="34" charset="0"/>
              </a:rPr>
              <a:t>b) la seconda rata della borsa, in misura pari ad un ulteriore </a:t>
            </a:r>
            <a:r>
              <a:rPr lang="it-IT" sz="1400" b="1" dirty="0">
                <a:cs typeface="Arial" panose="020B0604020202020204" pitchFamily="34" charset="0"/>
              </a:rPr>
              <a:t>30%</a:t>
            </a:r>
            <a:r>
              <a:rPr lang="it-IT" sz="1400" dirty="0">
                <a:cs typeface="Arial" panose="020B0604020202020204" pitchFamily="34" charset="0"/>
              </a:rPr>
              <a:t> del totale, è corrisposta entro 60 giorni dalla pubblicazione delle graduatorie e comunque </a:t>
            </a:r>
            <a:r>
              <a:rPr lang="it-IT" sz="1400" b="1" dirty="0">
                <a:cs typeface="Arial" panose="020B0604020202020204" pitchFamily="34" charset="0"/>
              </a:rPr>
              <a:t>non oltre il 31 dicembre</a:t>
            </a:r>
            <a:r>
              <a:rPr lang="it-IT" sz="1400" dirty="0">
                <a:cs typeface="Arial" panose="020B0604020202020204" pitchFamily="34" charset="0"/>
              </a:rPr>
              <a:t>;</a:t>
            </a:r>
          </a:p>
          <a:p>
            <a:pPr marL="0" indent="0" algn="just">
              <a:lnSpc>
                <a:spcPct val="100000"/>
              </a:lnSpc>
              <a:spcBef>
                <a:spcPts val="400"/>
              </a:spcBef>
              <a:buNone/>
            </a:pPr>
            <a:r>
              <a:rPr lang="it-IT" sz="1400" dirty="0">
                <a:cs typeface="Arial" panose="020B0604020202020204" pitchFamily="34" charset="0"/>
              </a:rPr>
              <a:t>c) la terza rata della borsa, in misura pari al restante </a:t>
            </a:r>
            <a:r>
              <a:rPr lang="it-IT" sz="1400" b="1" dirty="0">
                <a:cs typeface="Arial" panose="020B0604020202020204" pitchFamily="34" charset="0"/>
              </a:rPr>
              <a:t>50%</a:t>
            </a:r>
            <a:r>
              <a:rPr lang="it-IT" sz="1400" dirty="0">
                <a:cs typeface="Arial" panose="020B0604020202020204" pitchFamily="34" charset="0"/>
              </a:rPr>
              <a:t> del totale, è corrisposta al raggiungimento del livello minimo di merito individuato </a:t>
            </a:r>
            <a:r>
              <a:rPr lang="it-IT" sz="1400" b="1" dirty="0">
                <a:cs typeface="Arial" panose="020B0604020202020204" pitchFamily="34" charset="0"/>
              </a:rPr>
              <a:t>20</a:t>
            </a:r>
            <a:r>
              <a:rPr lang="it-IT" sz="1400" dirty="0">
                <a:cs typeface="Arial" panose="020B0604020202020204" pitchFamily="34" charset="0"/>
              </a:rPr>
              <a:t> </a:t>
            </a:r>
            <a:r>
              <a:rPr lang="it-IT" sz="1400" b="1" dirty="0">
                <a:cs typeface="Arial" panose="020B0604020202020204" pitchFamily="34" charset="0"/>
              </a:rPr>
              <a:t>crediti</a:t>
            </a:r>
            <a:r>
              <a:rPr lang="it-IT" sz="1400" dirty="0">
                <a:cs typeface="Arial" panose="020B0604020202020204" pitchFamily="34" charset="0"/>
              </a:rPr>
              <a:t> per i corsi organizzati in più periodi didattici, quadrimestri, semestri o moduli, e di 10 crediti per gli altri, </a:t>
            </a:r>
            <a:r>
              <a:rPr lang="it-IT" sz="1400" b="1" dirty="0">
                <a:cs typeface="Arial" panose="020B0604020202020204" pitchFamily="34" charset="0"/>
              </a:rPr>
              <a:t>purché conseguiti entro il 10 agosto</a:t>
            </a:r>
            <a:r>
              <a:rPr lang="it-IT" sz="1400" dirty="0">
                <a:cs typeface="Arial" panose="020B0604020202020204" pitchFamily="34" charset="0"/>
              </a:rPr>
              <a:t>.</a:t>
            </a:r>
          </a:p>
          <a:p>
            <a:pPr marL="0" indent="0" algn="just">
              <a:lnSpc>
                <a:spcPct val="100000"/>
              </a:lnSpc>
              <a:buNone/>
            </a:pPr>
            <a:endParaRPr lang="it-IT" sz="1400" dirty="0">
              <a:cs typeface="Arial" panose="020B0604020202020204" pitchFamily="34" charset="0"/>
            </a:endParaRPr>
          </a:p>
          <a:p>
            <a:pPr marL="0" indent="0" algn="just">
              <a:lnSpc>
                <a:spcPct val="100000"/>
              </a:lnSpc>
              <a:buNone/>
            </a:pPr>
            <a:endParaRPr lang="it-IT" sz="1400" dirty="0">
              <a:cs typeface="Arial" panose="020B0604020202020204" pitchFamily="34" charset="0"/>
            </a:endParaRPr>
          </a:p>
        </p:txBody>
      </p:sp>
      <p:pic>
        <p:nvPicPr>
          <p:cNvPr id="5" name="Immagine 4">
            <a:extLst>
              <a:ext uri="{FF2B5EF4-FFF2-40B4-BE49-F238E27FC236}">
                <a16:creationId xmlns:a16="http://schemas.microsoft.com/office/drawing/2014/main" id="{BEDA684A-D7E4-FF69-42A6-6DF15B4C6B72}"/>
              </a:ext>
            </a:extLst>
          </p:cNvPr>
          <p:cNvPicPr>
            <a:picLocks noChangeAspect="1"/>
          </p:cNvPicPr>
          <p:nvPr/>
        </p:nvPicPr>
        <p:blipFill>
          <a:blip r:embed="rId3"/>
          <a:stretch>
            <a:fillRect/>
          </a:stretch>
        </p:blipFill>
        <p:spPr>
          <a:xfrm>
            <a:off x="5574403" y="3824748"/>
            <a:ext cx="5092405" cy="2660212"/>
          </a:xfrm>
          <a:prstGeom prst="rect">
            <a:avLst/>
          </a:prstGeom>
        </p:spPr>
      </p:pic>
    </p:spTree>
    <p:extLst>
      <p:ext uri="{BB962C8B-B14F-4D97-AF65-F5344CB8AC3E}">
        <p14:creationId xmlns:p14="http://schemas.microsoft.com/office/powerpoint/2010/main" val="4271000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Autofit/>
          </a:bodyPr>
          <a:lstStyle/>
          <a:p>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000" dirty="0">
                <a:latin typeface="Arial" panose="020B0604020202020204" pitchFamily="34" charset="0"/>
                <a:cs typeface="Arial" panose="020B0604020202020204" pitchFamily="34" charset="0"/>
              </a:rPr>
              <a:t>Sono studente vincitore di borsa iscritto al 1° anno dei corsi di laurea magistrale o diploma di secondo livello</a:t>
            </a:r>
            <a:r>
              <a:rPr lang="it-IT" sz="2400" dirty="0">
                <a:latin typeface="Arial" panose="020B0604020202020204" pitchFamily="34" charset="0"/>
                <a:cs typeface="Arial" panose="020B0604020202020204" pitchFamily="34" charset="0"/>
              </a:rPr>
              <a:t>.</a:t>
            </a:r>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RICEVERO’ LA QUOTA CONTANTE DELLA BORSA DI STUDIO?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8"/>
            <a:ext cx="4484652" cy="11323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1337187"/>
            <a:ext cx="6403123" cy="3333136"/>
          </a:xfrm>
        </p:spPr>
        <p:txBody>
          <a:bodyPr anchor="ctr">
            <a:noAutofit/>
          </a:bodyPr>
          <a:lstStyle/>
          <a:p>
            <a:pPr marL="0" indent="0" algn="just">
              <a:lnSpc>
                <a:spcPct val="100000"/>
              </a:lnSpc>
              <a:spcBef>
                <a:spcPts val="600"/>
              </a:spcBef>
              <a:buNone/>
            </a:pPr>
            <a:r>
              <a:rPr lang="it-IT" sz="1400" dirty="0">
                <a:cs typeface="Arial" panose="020B0604020202020204" pitchFamily="34" charset="0"/>
                <a:sym typeface="Wingdings" panose="05000000000000000000" pitchFamily="2" charset="2"/>
              </a:rPr>
              <a:t> </a:t>
            </a:r>
            <a:r>
              <a:rPr lang="it-IT" sz="1400" dirty="0">
                <a:cs typeface="Arial" panose="020B0604020202020204" pitchFamily="34" charset="0"/>
              </a:rPr>
              <a:t>Per gli studenti iscritti </a:t>
            </a:r>
            <a:r>
              <a:rPr lang="it-IT" sz="1400" dirty="0">
                <a:solidFill>
                  <a:srgbClr val="FF0000"/>
                </a:solidFill>
                <a:cs typeface="Arial" panose="020B0604020202020204" pitchFamily="34" charset="0"/>
              </a:rPr>
              <a:t>al primo anno dei corsi di laurea magistrale o diploma di secondo livello:</a:t>
            </a:r>
          </a:p>
          <a:p>
            <a:pPr marL="0" indent="0" algn="just">
              <a:lnSpc>
                <a:spcPct val="100000"/>
              </a:lnSpc>
              <a:spcBef>
                <a:spcPts val="400"/>
              </a:spcBef>
              <a:buNone/>
            </a:pPr>
            <a:r>
              <a:rPr lang="it-IT" sz="1400" dirty="0">
                <a:cs typeface="Arial" panose="020B0604020202020204" pitchFamily="34" charset="0"/>
              </a:rPr>
              <a:t>a) la prima rata della borsa, in misura pari al 50% del totale, è corrisposta entro 60 giorni dalla pubblicazione delle graduatorie e, comunque, </a:t>
            </a:r>
            <a:r>
              <a:rPr lang="it-IT" sz="1400" b="1" dirty="0">
                <a:cs typeface="Arial" panose="020B0604020202020204" pitchFamily="34" charset="0"/>
              </a:rPr>
              <a:t>entro e non oltre il 31 dicembre </a:t>
            </a:r>
            <a:r>
              <a:rPr lang="it-IT" sz="1400" dirty="0">
                <a:cs typeface="Arial" panose="020B0604020202020204" pitchFamily="34" charset="0"/>
              </a:rPr>
              <a:t>in funzione del possesso dei requisiti relativi alla condizione economica, dell’ammissione ai corsi secondo le modalità previste dai rispettivi ordinamenti didattici, e del riconoscimento di almeno </a:t>
            </a:r>
            <a:r>
              <a:rPr lang="it-IT" sz="1400" b="1" dirty="0">
                <a:cs typeface="Arial" panose="020B0604020202020204" pitchFamily="34" charset="0"/>
              </a:rPr>
              <a:t>150 crediti;</a:t>
            </a:r>
            <a:r>
              <a:rPr lang="it-IT" sz="1400" dirty="0">
                <a:cs typeface="Arial" panose="020B0604020202020204" pitchFamily="34" charset="0"/>
              </a:rPr>
              <a:t> </a:t>
            </a:r>
          </a:p>
          <a:p>
            <a:pPr marL="0" indent="0" algn="just">
              <a:lnSpc>
                <a:spcPct val="100000"/>
              </a:lnSpc>
              <a:spcBef>
                <a:spcPts val="400"/>
              </a:spcBef>
              <a:buNone/>
            </a:pPr>
            <a:r>
              <a:rPr lang="it-IT" sz="1400" dirty="0">
                <a:cs typeface="Arial" panose="020B0604020202020204" pitchFamily="34" charset="0"/>
              </a:rPr>
              <a:t>b) la seconda rata della borsa è corrisposta al raggiungimento di un livello minimo di merito individuato dai soggetti competenti in materia di servizi per il diritto allo studio sino ad un massimo di 20 crediti, purché conseguiti entro il 10 agosto.</a:t>
            </a:r>
          </a:p>
          <a:p>
            <a:pPr marL="0" indent="0" algn="just">
              <a:lnSpc>
                <a:spcPct val="100000"/>
              </a:lnSpc>
              <a:buNone/>
            </a:pPr>
            <a:endParaRPr lang="it-IT" sz="1400" dirty="0">
              <a:cs typeface="Arial" panose="020B0604020202020204" pitchFamily="34" charset="0"/>
            </a:endParaRPr>
          </a:p>
          <a:p>
            <a:pPr marL="0" indent="0" algn="just">
              <a:lnSpc>
                <a:spcPct val="100000"/>
              </a:lnSpc>
              <a:buNone/>
            </a:pPr>
            <a:endParaRPr lang="it-IT" sz="1400" dirty="0">
              <a:cs typeface="Arial" panose="020B0604020202020204" pitchFamily="34" charset="0"/>
            </a:endParaRPr>
          </a:p>
        </p:txBody>
      </p:sp>
      <p:pic>
        <p:nvPicPr>
          <p:cNvPr id="4" name="Immagine 3">
            <a:extLst>
              <a:ext uri="{FF2B5EF4-FFF2-40B4-BE49-F238E27FC236}">
                <a16:creationId xmlns:a16="http://schemas.microsoft.com/office/drawing/2014/main" id="{95B3E560-2981-5094-3992-C7F7AA2853E5}"/>
              </a:ext>
            </a:extLst>
          </p:cNvPr>
          <p:cNvPicPr>
            <a:picLocks noChangeAspect="1"/>
          </p:cNvPicPr>
          <p:nvPr/>
        </p:nvPicPr>
        <p:blipFill>
          <a:blip r:embed="rId3"/>
          <a:stretch>
            <a:fillRect/>
          </a:stretch>
        </p:blipFill>
        <p:spPr>
          <a:xfrm>
            <a:off x="6802129" y="3837582"/>
            <a:ext cx="4348340" cy="2272996"/>
          </a:xfrm>
          <a:prstGeom prst="rect">
            <a:avLst/>
          </a:prstGeom>
        </p:spPr>
      </p:pic>
    </p:spTree>
    <p:extLst>
      <p:ext uri="{BB962C8B-B14F-4D97-AF65-F5344CB8AC3E}">
        <p14:creationId xmlns:p14="http://schemas.microsoft.com/office/powerpoint/2010/main" val="1655323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Autofit/>
          </a:bodyPr>
          <a:lstStyle/>
          <a:p>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000" dirty="0">
                <a:latin typeface="Arial" panose="020B0604020202020204" pitchFamily="34" charset="0"/>
                <a:cs typeface="Arial" panose="020B0604020202020204" pitchFamily="34" charset="0"/>
              </a:rPr>
              <a:t>Sono studente vincitore di borsa iscritto ad anno diverso dal primo</a:t>
            </a:r>
            <a:r>
              <a:rPr lang="it-IT" sz="2400" dirty="0">
                <a:latin typeface="Arial" panose="020B0604020202020204" pitchFamily="34" charset="0"/>
                <a:cs typeface="Arial" panose="020B0604020202020204" pitchFamily="34" charset="0"/>
              </a:rPr>
              <a:t>.</a:t>
            </a:r>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RICEVERO’ LA QUOTA CONTANTE DELLA BORSA DI STUDIO?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7"/>
            <a:ext cx="6416418" cy="16201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06297" y="2867487"/>
            <a:ext cx="6554183" cy="3326049"/>
          </a:xfrm>
        </p:spPr>
        <p:txBody>
          <a:bodyPr anchor="ctr">
            <a:noAutofit/>
          </a:bodyPr>
          <a:lstStyle/>
          <a:p>
            <a:pPr marL="0" indent="0" algn="just">
              <a:lnSpc>
                <a:spcPct val="100000"/>
              </a:lnSpc>
              <a:buNone/>
            </a:pPr>
            <a:r>
              <a:rPr lang="it-IT" sz="1400" dirty="0">
                <a:cs typeface="Arial" panose="020B0604020202020204" pitchFamily="34" charset="0"/>
              </a:rPr>
              <a:t>L’ERDIS eroga la borsa di studio in due rate semestrali, come indicato dal Piano regionale per il diritto allo studio per il triennio 2023 - 2026.</a:t>
            </a:r>
          </a:p>
          <a:p>
            <a:pPr marL="0" indent="0" algn="just">
              <a:lnSpc>
                <a:spcPct val="100000"/>
              </a:lnSpc>
              <a:buNone/>
            </a:pPr>
            <a:r>
              <a:rPr lang="it-IT" sz="1400" dirty="0">
                <a:cs typeface="Arial" panose="020B0604020202020204" pitchFamily="34" charset="0"/>
              </a:rPr>
              <a:t>Per gli studenti iscritti ad anni successivi al primo: </a:t>
            </a:r>
          </a:p>
          <a:p>
            <a:pPr marL="0" indent="0" algn="just">
              <a:lnSpc>
                <a:spcPct val="100000"/>
              </a:lnSpc>
              <a:buNone/>
            </a:pPr>
            <a:r>
              <a:rPr lang="it-IT" sz="1400" dirty="0">
                <a:cs typeface="Arial" panose="020B0604020202020204" pitchFamily="34" charset="0"/>
              </a:rPr>
              <a:t>La </a:t>
            </a:r>
            <a:r>
              <a:rPr lang="it-IT" sz="1400" u="sng" dirty="0">
                <a:cs typeface="Arial" panose="020B0604020202020204" pitchFamily="34" charset="0"/>
              </a:rPr>
              <a:t>prima rata </a:t>
            </a:r>
            <a:r>
              <a:rPr lang="it-IT" sz="1400" dirty="0">
                <a:cs typeface="Arial" panose="020B0604020202020204" pitchFamily="34" charset="0"/>
              </a:rPr>
              <a:t>della quota contante della borsa di studio, pari al 50%, verrà erogata entro il mese di </a:t>
            </a:r>
            <a:r>
              <a:rPr lang="it-IT" sz="1400" b="1" dirty="0">
                <a:cs typeface="Arial" panose="020B0604020202020204" pitchFamily="34" charset="0"/>
              </a:rPr>
              <a:t>dicembre. </a:t>
            </a:r>
            <a:endParaRPr lang="it-IT" sz="1400" dirty="0">
              <a:cs typeface="Arial" panose="020B0604020202020204" pitchFamily="34" charset="0"/>
            </a:endParaRPr>
          </a:p>
          <a:p>
            <a:pPr marL="0" indent="0" algn="just">
              <a:lnSpc>
                <a:spcPct val="100000"/>
              </a:lnSpc>
              <a:buNone/>
            </a:pPr>
            <a:r>
              <a:rPr lang="it-IT" sz="1400" dirty="0">
                <a:cs typeface="Arial" panose="020B0604020202020204" pitchFamily="34" charset="0"/>
              </a:rPr>
              <a:t>La </a:t>
            </a:r>
            <a:r>
              <a:rPr lang="it-IT" sz="1400" u="sng" dirty="0">
                <a:cs typeface="Arial" panose="020B0604020202020204" pitchFamily="34" charset="0"/>
              </a:rPr>
              <a:t>seconda rata </a:t>
            </a:r>
            <a:r>
              <a:rPr lang="it-IT" sz="1400" dirty="0">
                <a:cs typeface="Arial" panose="020B0604020202020204" pitchFamily="34" charset="0"/>
              </a:rPr>
              <a:t>della quota contante della borsa di studio verrà erogata entro il mese di </a:t>
            </a:r>
            <a:r>
              <a:rPr lang="it-IT" sz="1400" b="1" dirty="0">
                <a:cs typeface="Arial" panose="020B0604020202020204" pitchFamily="34" charset="0"/>
              </a:rPr>
              <a:t>giugno</a:t>
            </a:r>
            <a:r>
              <a:rPr lang="it-IT" sz="1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5249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1051560" y="4444332"/>
            <a:ext cx="3538728" cy="1645920"/>
          </a:xfrm>
        </p:spPr>
        <p:txBody>
          <a:bodyPr>
            <a:normAutofit/>
          </a:bodyPr>
          <a:lstStyle/>
          <a:p>
            <a:r>
              <a:rPr lang="it-IT" sz="3200" dirty="0">
                <a:latin typeface="Arial" panose="020B0604020202020204" pitchFamily="34" charset="0"/>
                <a:cs typeface="Arial" panose="020B0604020202020204" pitchFamily="34" charset="0"/>
              </a:rPr>
              <a:t>QUANDO PRESENTARE LA DOMANDA </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770178"/>
            <a:ext cx="6441186" cy="16651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349240" y="3764132"/>
            <a:ext cx="6007608" cy="2322390"/>
          </a:xfrm>
        </p:spPr>
        <p:txBody>
          <a:bodyPr anchor="ctr">
            <a:normAutofit/>
          </a:bodyPr>
          <a:lstStyle/>
          <a:p>
            <a:pPr marL="0" indent="0">
              <a:buNone/>
            </a:pPr>
            <a:r>
              <a:rPr lang="it-IT" sz="1400" dirty="0">
                <a:cs typeface="Arial" panose="020B0604020202020204" pitchFamily="34" charset="0"/>
              </a:rPr>
              <a:t>La domanda di borsa di studio, pena esclusione dal concorso, deve essere presentata entro la scadenza prevista dal bando secondo le disposizioni descritte dal bando stesso (vedi tutorial «Guida accesso e compilazione domanda»).</a:t>
            </a:r>
          </a:p>
          <a:p>
            <a:pPr marL="0" indent="0">
              <a:buNone/>
            </a:pPr>
            <a:r>
              <a:rPr lang="it-IT" sz="1200" i="1" dirty="0">
                <a:latin typeface="Arial" panose="020B0604020202020204" pitchFamily="34" charset="0"/>
                <a:cs typeface="Arial" panose="020B0604020202020204" pitchFamily="34" charset="0"/>
              </a:rPr>
              <a:t>Si invita a leggere attentamente il bando </a:t>
            </a:r>
          </a:p>
        </p:txBody>
      </p:sp>
    </p:spTree>
    <p:extLst>
      <p:ext uri="{BB962C8B-B14F-4D97-AF65-F5344CB8AC3E}">
        <p14:creationId xmlns:p14="http://schemas.microsoft.com/office/powerpoint/2010/main" val="32672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1051560" y="4444332"/>
            <a:ext cx="3538728" cy="1645920"/>
          </a:xfrm>
        </p:spPr>
        <p:txBody>
          <a:bodyPr>
            <a:normAutofit/>
          </a:bodyPr>
          <a:lstStyle/>
          <a:p>
            <a:r>
              <a:rPr lang="it-IT" sz="2700" dirty="0">
                <a:latin typeface="Arial" panose="020B0604020202020204" pitchFamily="34" charset="0"/>
                <a:cs typeface="Arial" panose="020B0604020202020204" pitchFamily="34" charset="0"/>
              </a:rPr>
              <a:t>QUANDO DEVO PRESENTARE LA DICHIARAZIONE ISEE</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7784" y="770177"/>
            <a:ext cx="5626706" cy="142074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349240" y="3429001"/>
            <a:ext cx="6007608" cy="2657522"/>
          </a:xfrm>
        </p:spPr>
        <p:txBody>
          <a:bodyPr anchor="ctr">
            <a:normAutofit/>
          </a:bodyPr>
          <a:lstStyle/>
          <a:p>
            <a:pPr marL="0" indent="0" algn="just">
              <a:lnSpc>
                <a:spcPct val="100000"/>
              </a:lnSpc>
              <a:buNone/>
            </a:pPr>
            <a:r>
              <a:rPr lang="it-IT" sz="1500" dirty="0">
                <a:cs typeface="Arial" panose="020B0604020202020204" pitchFamily="34" charset="0"/>
              </a:rPr>
              <a:t>La dichiarazione Isee deve essere sottoscritta (presso un Caaf o altro intermediario) </a:t>
            </a:r>
            <a:r>
              <a:rPr lang="it-IT" sz="1500" b="1" dirty="0">
                <a:cs typeface="Arial" panose="020B0604020202020204" pitchFamily="34" charset="0"/>
              </a:rPr>
              <a:t>entro la data di scadenza della domanda </a:t>
            </a:r>
            <a:r>
              <a:rPr lang="it-IT" sz="1500" dirty="0">
                <a:cs typeface="Arial" panose="020B0604020202020204" pitchFamily="34" charset="0"/>
              </a:rPr>
              <a:t>online prevista dal bando</a:t>
            </a:r>
            <a:r>
              <a:rPr lang="it-IT" sz="1500" b="1" dirty="0">
                <a:cs typeface="Arial" panose="020B0604020202020204" pitchFamily="34" charset="0"/>
              </a:rPr>
              <a:t>.</a:t>
            </a:r>
          </a:p>
          <a:p>
            <a:pPr marL="0" indent="0" algn="just">
              <a:lnSpc>
                <a:spcPct val="100000"/>
              </a:lnSpc>
              <a:buNone/>
            </a:pPr>
            <a:r>
              <a:rPr lang="it-IT" sz="1500" dirty="0">
                <a:cs typeface="Arial" panose="020B0604020202020204" pitchFamily="34" charset="0"/>
              </a:rPr>
              <a:t>La dichiarazione ISEE </a:t>
            </a:r>
            <a:r>
              <a:rPr lang="it-IT" sz="1500" b="1" u="sng" dirty="0">
                <a:cs typeface="Arial" panose="020B0604020202020204" pitchFamily="34" charset="0"/>
              </a:rPr>
              <a:t>non deve essere consegnata </a:t>
            </a:r>
            <a:r>
              <a:rPr lang="it-IT" sz="1500" dirty="0">
                <a:cs typeface="Arial" panose="020B0604020202020204" pitchFamily="34" charset="0"/>
              </a:rPr>
              <a:t>o inviata ad Erdis poiché sarà questa Amministrazione a richiederla all’INPS direttamente.</a:t>
            </a:r>
          </a:p>
          <a:p>
            <a:pPr marL="0" indent="0" algn="just">
              <a:lnSpc>
                <a:spcPct val="100000"/>
              </a:lnSpc>
              <a:buNone/>
            </a:pPr>
            <a:r>
              <a:rPr lang="it-IT" sz="1200" dirty="0">
                <a:cs typeface="Arial" panose="020B0604020202020204" pitchFamily="34" charset="0"/>
              </a:rPr>
              <a:t>Per gli </a:t>
            </a:r>
            <a:r>
              <a:rPr lang="it-IT" sz="1200" u="sng" dirty="0">
                <a:cs typeface="Arial" panose="020B0604020202020204" pitchFamily="34" charset="0"/>
              </a:rPr>
              <a:t>studenti non residenti in Italia </a:t>
            </a:r>
            <a:r>
              <a:rPr lang="it-IT" sz="1200" dirty="0">
                <a:cs typeface="Arial" panose="020B0604020202020204" pitchFamily="34" charset="0"/>
              </a:rPr>
              <a:t>(Extra-UE o UE con nucleo familiare all’estero) e lo studente straniero residente in Italia, non indipendente, con nucleo familiare dei genitori residenti all’estero dall’anno accademico 2021/2022 l’Isee parificato viene calcolato </a:t>
            </a:r>
            <a:r>
              <a:rPr lang="it-IT" sz="1200" b="1" dirty="0">
                <a:cs typeface="Arial" panose="020B0604020202020204" pitchFamily="34" charset="0"/>
              </a:rPr>
              <a:t>autonomamente dall’ufficio </a:t>
            </a:r>
            <a:r>
              <a:rPr lang="it-IT" sz="1200" b="1" dirty="0" err="1">
                <a:cs typeface="Arial" panose="020B0604020202020204" pitchFamily="34" charset="0"/>
              </a:rPr>
              <a:t>Dsu</a:t>
            </a:r>
            <a:r>
              <a:rPr lang="it-IT" sz="1200" b="1" dirty="0">
                <a:cs typeface="Arial" panose="020B0604020202020204" pitchFamily="34" charset="0"/>
              </a:rPr>
              <a:t> </a:t>
            </a:r>
            <a:r>
              <a:rPr lang="it-IT" sz="1200" dirty="0">
                <a:cs typeface="Arial" panose="020B0604020202020204" pitchFamily="34" charset="0"/>
              </a:rPr>
              <a:t>evitando in tal modo agli studenti il ricorso ai </a:t>
            </a:r>
            <a:r>
              <a:rPr lang="it-IT" sz="1200" dirty="0" err="1">
                <a:cs typeface="Arial" panose="020B0604020202020204" pitchFamily="34" charset="0"/>
              </a:rPr>
              <a:t>caf</a:t>
            </a:r>
            <a:r>
              <a:rPr lang="it-IT" sz="1200" dirty="0">
                <a:cs typeface="Arial" panose="020B0604020202020204" pitchFamily="34" charset="0"/>
              </a:rPr>
              <a:t>.</a:t>
            </a:r>
          </a:p>
        </p:txBody>
      </p:sp>
    </p:spTree>
    <p:extLst>
      <p:ext uri="{BB962C8B-B14F-4D97-AF65-F5344CB8AC3E}">
        <p14:creationId xmlns:p14="http://schemas.microsoft.com/office/powerpoint/2010/main" val="230049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1051560" y="4444332"/>
            <a:ext cx="3538728" cy="1645920"/>
          </a:xfrm>
        </p:spPr>
        <p:txBody>
          <a:bodyPr>
            <a:normAutofit/>
          </a:bodyPr>
          <a:lstStyle/>
          <a:p>
            <a:r>
              <a:rPr lang="it-IT" sz="2700" dirty="0">
                <a:latin typeface="Arial" panose="020B0604020202020204" pitchFamily="34" charset="0"/>
                <a:cs typeface="Arial" panose="020B0604020202020204" pitchFamily="34" charset="0"/>
              </a:rPr>
              <a:t>QUANDO DEVO ISCRIVERMI AL CORSO DI LAUREA SCELTO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7784" y="770178"/>
            <a:ext cx="5774190" cy="14579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349240" y="3997205"/>
            <a:ext cx="6007608" cy="2089317"/>
          </a:xfrm>
        </p:spPr>
        <p:txBody>
          <a:bodyPr anchor="ctr">
            <a:normAutofit/>
          </a:bodyPr>
          <a:lstStyle/>
          <a:p>
            <a:pPr marL="0" indent="0" algn="just">
              <a:lnSpc>
                <a:spcPct val="100000"/>
              </a:lnSpc>
              <a:buNone/>
            </a:pPr>
            <a:r>
              <a:rPr lang="it-IT" sz="1400" dirty="0">
                <a:cs typeface="Arial" panose="020B0604020202020204" pitchFamily="34" charset="0"/>
              </a:rPr>
              <a:t>L’iscrizione all’Ateneo scelto e quindi al corso di laurea per cui si vuole concorrere alla borsa di studio deve essere perfezionata </a:t>
            </a:r>
            <a:r>
              <a:rPr lang="it-IT" sz="1400" b="1" dirty="0">
                <a:cs typeface="Arial" panose="020B0604020202020204" pitchFamily="34" charset="0"/>
              </a:rPr>
              <a:t>entro le date previste dai bandi pubblicati dalle Istituzioni Universitarie. </a:t>
            </a:r>
          </a:p>
          <a:p>
            <a:pPr marL="0" indent="0" algn="just">
              <a:lnSpc>
                <a:spcPct val="100000"/>
              </a:lnSpc>
              <a:buNone/>
            </a:pPr>
            <a:r>
              <a:rPr lang="it-IT" sz="1400" dirty="0">
                <a:cs typeface="Arial" panose="020B0604020202020204" pitchFamily="34" charset="0"/>
              </a:rPr>
              <a:t>Non è necessario che alla scadenza della presentazione della domanda  sia già stata effettuata l’iscrizione al corso di studi</a:t>
            </a:r>
            <a:r>
              <a:rPr lang="it-IT" sz="1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57411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rmAutofit fontScale="90000"/>
          </a:bodyPr>
          <a:lstStyle/>
          <a:p>
            <a:r>
              <a:rPr lang="it-IT" sz="2200" i="1" dirty="0">
                <a:latin typeface="Arial" panose="020B0604020202020204" pitchFamily="34" charset="0"/>
                <a:cs typeface="Arial" panose="020B0604020202020204" pitchFamily="34" charset="0"/>
              </a:rPr>
              <a:t>SONO UNO STUDENTE VINCITORE DI BORSA DI STUDIO </a:t>
            </a:r>
            <a:r>
              <a:rPr lang="it-IT" sz="2200" i="1" dirty="0">
                <a:highlight>
                  <a:srgbClr val="FFFF00"/>
                </a:highlight>
                <a:latin typeface="Arial" panose="020B0604020202020204" pitchFamily="34" charset="0"/>
                <a:cs typeface="Arial" panose="020B0604020202020204" pitchFamily="34" charset="0"/>
              </a:rPr>
              <a:t>MA NON BENEFICIARIO DELL’ALLOGGIO</a:t>
            </a:r>
            <a:r>
              <a:rPr lang="it-IT" sz="2200" i="1" dirty="0">
                <a:latin typeface="Arial" panose="020B0604020202020204" pitchFamily="34" charset="0"/>
                <a:cs typeface="Arial" panose="020B0604020202020204" pitchFamily="34" charset="0"/>
              </a:rPr>
              <a:t>.</a:t>
            </a:r>
            <a:br>
              <a:rPr lang="it-IT" sz="2200" i="1" dirty="0">
                <a:latin typeface="Arial" panose="020B0604020202020204" pitchFamily="34" charset="0"/>
                <a:cs typeface="Arial" panose="020B0604020202020204" pitchFamily="34" charset="0"/>
              </a:rPr>
            </a:br>
            <a:br>
              <a:rPr lang="it-IT" sz="2700" dirty="0">
                <a:latin typeface="Arial" panose="020B0604020202020204" pitchFamily="34" charset="0"/>
                <a:cs typeface="Arial" panose="020B0604020202020204" pitchFamily="34" charset="0"/>
              </a:rPr>
            </a:br>
            <a:r>
              <a:rPr lang="it-IT" sz="3100" dirty="0">
                <a:latin typeface="Arial" panose="020B0604020202020204" pitchFamily="34" charset="0"/>
                <a:cs typeface="Arial" panose="020B0604020202020204" pitchFamily="34" charset="0"/>
              </a:rPr>
              <a:t>QUANDO DEVO CONSEGNARE IL CONTRATTO DI AFFITTO?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10" y="770177"/>
            <a:ext cx="5067012" cy="12794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75061" y="2254928"/>
            <a:ext cx="6400075" cy="3740154"/>
          </a:xfrm>
        </p:spPr>
        <p:txBody>
          <a:bodyPr anchor="ctr">
            <a:noAutofit/>
          </a:bodyPr>
          <a:lstStyle/>
          <a:p>
            <a:pPr marL="0" indent="0" algn="just">
              <a:lnSpc>
                <a:spcPct val="100000"/>
              </a:lnSpc>
              <a:spcBef>
                <a:spcPts val="600"/>
              </a:spcBef>
              <a:buNone/>
            </a:pPr>
            <a:r>
              <a:rPr lang="it-IT" sz="1400" dirty="0">
                <a:cs typeface="Arial" panose="020B0604020202020204" pitchFamily="34" charset="0"/>
              </a:rPr>
              <a:t>Se, e solo se, sei uno studente vincitore di Borsa di studio, ma Erdis non ha strutture abitative da destinarti per mancanza di posti alloggio per la liquidazione del contributo alloggio devi consegnare entro la scadenza prevista dal bando :</a:t>
            </a:r>
          </a:p>
          <a:p>
            <a:pPr algn="just">
              <a:lnSpc>
                <a:spcPct val="100000"/>
              </a:lnSpc>
              <a:spcBef>
                <a:spcPts val="600"/>
              </a:spcBef>
              <a:buFontTx/>
              <a:buChar char="-"/>
            </a:pPr>
            <a:r>
              <a:rPr lang="it-IT" sz="1400" b="1" dirty="0">
                <a:cs typeface="Arial" panose="020B0604020202020204" pitchFamily="34" charset="0"/>
              </a:rPr>
              <a:t>copia del contratto di affitto</a:t>
            </a:r>
            <a:r>
              <a:rPr lang="it-IT" sz="1400" dirty="0">
                <a:cs typeface="Arial" panose="020B0604020202020204" pitchFamily="34" charset="0"/>
              </a:rPr>
              <a:t>, per un periodo non inferiore a 10 mesi riferiti all’anno accademico per il quale si richiede il beneficio della borsa di studio (</a:t>
            </a:r>
            <a:r>
              <a:rPr lang="it-IT" sz="1400" u="sng" dirty="0">
                <a:cs typeface="Arial" panose="020B0604020202020204" pitchFamily="34" charset="0"/>
              </a:rPr>
              <a:t>dall’apertura dei servizi fino a settembre 2024</a:t>
            </a:r>
            <a:r>
              <a:rPr lang="it-IT" sz="1400" dirty="0">
                <a:cs typeface="Arial" panose="020B0604020202020204" pitchFamily="34" charset="0"/>
              </a:rPr>
              <a:t>). Per i vincitori di borsa di studio dell’ultimo semestre il periodo non potrà essere inferiore a 5 mesi (</a:t>
            </a:r>
            <a:r>
              <a:rPr lang="it-IT" sz="1400" u="sng" dirty="0">
                <a:cs typeface="Arial" panose="020B0604020202020204" pitchFamily="34" charset="0"/>
              </a:rPr>
              <a:t>dall’apertura dei servizi-marzo 2024</a:t>
            </a:r>
            <a:r>
              <a:rPr lang="it-IT" sz="1400" dirty="0">
                <a:cs typeface="Arial" panose="020B0604020202020204" pitchFamily="34" charset="0"/>
              </a:rPr>
              <a:t>) . L’abitazione presa in locazione dovrà essere situata nel comune sede di frequenza degli studi universitari o in un comune confinante </a:t>
            </a:r>
          </a:p>
          <a:p>
            <a:pPr algn="just">
              <a:lnSpc>
                <a:spcPct val="100000"/>
              </a:lnSpc>
              <a:spcBef>
                <a:spcPts val="600"/>
              </a:spcBef>
              <a:buFontTx/>
              <a:buChar char="-"/>
            </a:pPr>
            <a:r>
              <a:rPr lang="it-IT" sz="1400" b="1" dirty="0">
                <a:cs typeface="Arial" panose="020B0604020202020204" pitchFamily="34" charset="0"/>
              </a:rPr>
              <a:t>attestazione della registrazione </a:t>
            </a:r>
            <a:r>
              <a:rPr lang="it-IT" sz="1400" dirty="0">
                <a:cs typeface="Arial" panose="020B0604020202020204" pitchFamily="34" charset="0"/>
              </a:rPr>
              <a:t>del contratto all’Agenzia delle Entrate</a:t>
            </a:r>
            <a:r>
              <a:rPr lang="it-IT" sz="1400" b="1" dirty="0">
                <a:cs typeface="Arial" panose="020B0604020202020204" pitchFamily="34" charset="0"/>
              </a:rPr>
              <a:t>.</a:t>
            </a:r>
          </a:p>
          <a:p>
            <a:pPr marL="0" indent="0" algn="just">
              <a:lnSpc>
                <a:spcPct val="100000"/>
              </a:lnSpc>
              <a:spcBef>
                <a:spcPts val="600"/>
              </a:spcBef>
              <a:buNone/>
            </a:pPr>
            <a:r>
              <a:rPr lang="it-IT" sz="1400" b="1" dirty="0">
                <a:cs typeface="Arial" panose="020B0604020202020204" pitchFamily="34" charset="0"/>
              </a:rPr>
              <a:t>Effettuare l’ upload nella propria area riservata</a:t>
            </a:r>
          </a:p>
        </p:txBody>
      </p:sp>
    </p:spTree>
    <p:extLst>
      <p:ext uri="{BB962C8B-B14F-4D97-AF65-F5344CB8AC3E}">
        <p14:creationId xmlns:p14="http://schemas.microsoft.com/office/powerpoint/2010/main" val="142875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4" y="3279166"/>
            <a:ext cx="3658789" cy="1645920"/>
          </a:xfrm>
        </p:spPr>
        <p:txBody>
          <a:bodyPr>
            <a:noAutofit/>
          </a:bodyPr>
          <a:lstStyle/>
          <a:p>
            <a:r>
              <a:rPr lang="it-IT" sz="2200" dirty="0">
                <a:latin typeface="Arial" panose="020B0604020202020204" pitchFamily="34" charset="0"/>
                <a:cs typeface="Arial" panose="020B0604020202020204" pitchFamily="34" charset="0"/>
              </a:rPr>
              <a:t>SONO UNO STUDENTE DIVERSAMENTE ABILE.</a:t>
            </a:r>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DEVO CONSEGNARE LA DOCUMENTAZIONE ATTESTANTE LA CONDIZIONE DICHIARATA?</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10" y="770177"/>
            <a:ext cx="5172972" cy="1306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2129589"/>
            <a:ext cx="6400075" cy="1727528"/>
          </a:xfrm>
        </p:spPr>
        <p:txBody>
          <a:bodyPr anchor="ctr">
            <a:noAutofit/>
          </a:bodyPr>
          <a:lstStyle/>
          <a:p>
            <a:pPr marL="0" indent="0" algn="just">
              <a:lnSpc>
                <a:spcPct val="100000"/>
              </a:lnSpc>
              <a:buNone/>
            </a:pPr>
            <a:r>
              <a:rPr lang="it-IT" sz="1400" dirty="0">
                <a:cs typeface="Arial" panose="020B0604020202020204" pitchFamily="34" charset="0"/>
              </a:rPr>
              <a:t>Lo studente diversamente abile dovrà caricare all’interno della propria area riservata copia del certificato attestante l’invalidità non inferiore al 66% o il riconoscimento della condizione di handicap ai sensi della legge n. 104/1992, qualora non l’abbia già prodotto negli anni precedenti o abbia subito una modifica della percentuale di invalidità, cliccando su «Carica documenti» </a:t>
            </a:r>
          </a:p>
        </p:txBody>
      </p:sp>
      <p:pic>
        <p:nvPicPr>
          <p:cNvPr id="5" name="Immagine 4">
            <a:extLst>
              <a:ext uri="{FF2B5EF4-FFF2-40B4-BE49-F238E27FC236}">
                <a16:creationId xmlns:a16="http://schemas.microsoft.com/office/drawing/2014/main" id="{0440AFC8-77D2-A7E7-FBC0-916B7E74072B}"/>
              </a:ext>
            </a:extLst>
          </p:cNvPr>
          <p:cNvPicPr>
            <a:picLocks noChangeAspect="1"/>
          </p:cNvPicPr>
          <p:nvPr/>
        </p:nvPicPr>
        <p:blipFill>
          <a:blip r:embed="rId3"/>
          <a:stretch>
            <a:fillRect/>
          </a:stretch>
        </p:blipFill>
        <p:spPr>
          <a:xfrm>
            <a:off x="6405215" y="3669127"/>
            <a:ext cx="4257989" cy="2434383"/>
          </a:xfrm>
          <a:prstGeom prst="rect">
            <a:avLst/>
          </a:prstGeom>
        </p:spPr>
      </p:pic>
    </p:spTree>
    <p:extLst>
      <p:ext uri="{BB962C8B-B14F-4D97-AF65-F5344CB8AC3E}">
        <p14:creationId xmlns:p14="http://schemas.microsoft.com/office/powerpoint/2010/main" val="372714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Autofit/>
          </a:bodyPr>
          <a:lstStyle/>
          <a:p>
            <a:r>
              <a:rPr lang="it-IT" sz="2000" i="1" dirty="0">
                <a:latin typeface="Arial" panose="020B0604020202020204" pitchFamily="34" charset="0"/>
                <a:cs typeface="Arial" panose="020B0604020202020204" pitchFamily="34" charset="0"/>
              </a:rPr>
              <a:t>SONO UNO STUDENTE  VINCITORE DI ALLOGGIO.</a:t>
            </a:r>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DEVO CONSEGNARE IL CERTIFICATO MEDICO PER L’OCCUPAZIONE DELLA STRUTTURA?</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8"/>
            <a:ext cx="5831537" cy="14724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4984205" y="3062797"/>
            <a:ext cx="6473227" cy="3023726"/>
          </a:xfrm>
        </p:spPr>
        <p:txBody>
          <a:bodyPr anchor="ctr">
            <a:noAutofit/>
          </a:bodyPr>
          <a:lstStyle/>
          <a:p>
            <a:pPr marL="0" indent="0" algn="just">
              <a:lnSpc>
                <a:spcPct val="100000"/>
              </a:lnSpc>
              <a:buNone/>
            </a:pPr>
            <a:r>
              <a:rPr lang="it-IT" sz="1400" dirty="0">
                <a:cs typeface="Arial" panose="020B0604020202020204" pitchFamily="34" charset="0"/>
              </a:rPr>
              <a:t>Per avere accesso alla struttura abitativa assegnata da Erdis sarà necessario produrre un certificato medico di data </a:t>
            </a:r>
            <a:r>
              <a:rPr lang="it-IT" sz="1400" u="sng" dirty="0">
                <a:cs typeface="Arial" panose="020B0604020202020204" pitchFamily="34" charset="0"/>
              </a:rPr>
              <a:t>non anteriore a 15 giorni </a:t>
            </a:r>
            <a:r>
              <a:rPr lang="it-IT" sz="1400" dirty="0">
                <a:cs typeface="Arial" panose="020B0604020202020204" pitchFamily="34" charset="0"/>
              </a:rPr>
              <a:t>che attesti che lo studente non presenta sintomi riferibili a malattie contagiose o pericolose per la convivenza. </a:t>
            </a:r>
          </a:p>
          <a:p>
            <a:pPr marL="0" indent="0" algn="just">
              <a:lnSpc>
                <a:spcPct val="100000"/>
              </a:lnSpc>
              <a:buNone/>
            </a:pPr>
            <a:r>
              <a:rPr lang="it-IT" sz="1400" b="1" dirty="0">
                <a:cs typeface="Arial" panose="020B0604020202020204" pitchFamily="34" charset="0"/>
              </a:rPr>
              <a:t>Il posto letto non potrà essere assegnato senza la certificazione di cui sopra e quindi deve essere consegnata contestualmente alla consegna delle chiavi dell’alloggio.</a:t>
            </a:r>
            <a:endParaRPr lang="it-IT" sz="1400" b="1" i="1" dirty="0">
              <a:cs typeface="Arial" panose="020B0604020202020204" pitchFamily="34" charset="0"/>
            </a:endParaRPr>
          </a:p>
        </p:txBody>
      </p:sp>
    </p:spTree>
    <p:extLst>
      <p:ext uri="{BB962C8B-B14F-4D97-AF65-F5344CB8AC3E}">
        <p14:creationId xmlns:p14="http://schemas.microsoft.com/office/powerpoint/2010/main" val="387908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Autofit/>
          </a:bodyPr>
          <a:lstStyle/>
          <a:p>
            <a:br>
              <a:rPr lang="it-IT" sz="2000" i="1" dirty="0">
                <a:latin typeface="Arial" panose="020B0604020202020204" pitchFamily="34" charset="0"/>
                <a:cs typeface="Arial" panose="020B0604020202020204" pitchFamily="34" charset="0"/>
              </a:rPr>
            </a:br>
            <a:r>
              <a:rPr lang="it-IT" sz="2000" i="1" dirty="0">
                <a:latin typeface="Arial" panose="020B0604020202020204" pitchFamily="34" charset="0"/>
                <a:cs typeface="Arial" panose="020B0604020202020204" pitchFamily="34" charset="0"/>
              </a:rPr>
              <a:t>SONO UNO STUDENTE  CHE PER MOTIVI DI SALUTE NON PUO’ USUFRUIRE DELLA MENSA</a:t>
            </a:r>
            <a:r>
              <a:rPr lang="it-IT" sz="2400" dirty="0">
                <a:latin typeface="Arial" panose="020B0604020202020204" pitchFamily="34" charset="0"/>
                <a:cs typeface="Arial" panose="020B0604020202020204" pitchFamily="34" charset="0"/>
              </a:rPr>
              <a:t>.</a:t>
            </a:r>
            <a:br>
              <a:rPr lang="it-IT" sz="2400"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DEVO CONSEGNARE IL CERTIFICATO MEDICO?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8"/>
            <a:ext cx="5684249" cy="14352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3171707"/>
            <a:ext cx="6400075" cy="2914815"/>
          </a:xfrm>
        </p:spPr>
        <p:txBody>
          <a:bodyPr anchor="ctr">
            <a:noAutofit/>
          </a:bodyPr>
          <a:lstStyle/>
          <a:p>
            <a:pPr marL="0" indent="0" algn="just">
              <a:lnSpc>
                <a:spcPct val="100000"/>
              </a:lnSpc>
              <a:buNone/>
            </a:pPr>
            <a:r>
              <a:rPr lang="it-IT" sz="1400" dirty="0">
                <a:cs typeface="Arial" panose="020B0604020202020204" pitchFamily="34" charset="0"/>
              </a:rPr>
              <a:t>Se sei uno studente vincitore di borsa di studio e per motivi di salute non puoi usufruire della mensa universitaria devi fare richiesta di liquidazione dell’importo relativo al servizio ristorazione e presentare la documentazione medica rilasciata da uno </a:t>
            </a:r>
            <a:r>
              <a:rPr lang="it-IT" sz="1400" b="1" dirty="0">
                <a:cs typeface="Arial" panose="020B0604020202020204" pitchFamily="34" charset="0"/>
              </a:rPr>
              <a:t>specialista di una struttura pubblica </a:t>
            </a:r>
            <a:r>
              <a:rPr lang="it-IT" sz="1400" dirty="0">
                <a:cs typeface="Arial" panose="020B0604020202020204" pitchFamily="34" charset="0"/>
              </a:rPr>
              <a:t>indicante il tipo di patologia.</a:t>
            </a:r>
          </a:p>
          <a:p>
            <a:pPr marL="0" indent="0" algn="just">
              <a:lnSpc>
                <a:spcPct val="100000"/>
              </a:lnSpc>
              <a:buNone/>
            </a:pPr>
            <a:r>
              <a:rPr lang="it-IT" sz="1400" dirty="0">
                <a:cs typeface="Arial" panose="020B0604020202020204" pitchFamily="34" charset="0"/>
              </a:rPr>
              <a:t>Nella certificazione dovranno essere specificati, inoltre, </a:t>
            </a:r>
            <a:r>
              <a:rPr lang="it-IT" sz="1400" b="1" dirty="0">
                <a:cs typeface="Arial" panose="020B0604020202020204" pitchFamily="34" charset="0"/>
              </a:rPr>
              <a:t>le sostanze alimentari incompatibili</a:t>
            </a:r>
            <a:r>
              <a:rPr lang="it-IT" sz="1400" dirty="0">
                <a:cs typeface="Arial" panose="020B0604020202020204" pitchFamily="34" charset="0"/>
              </a:rPr>
              <a:t> con la patologia e la descrizione del </a:t>
            </a:r>
            <a:r>
              <a:rPr lang="it-IT" sz="1400" b="1" dirty="0">
                <a:cs typeface="Arial" panose="020B0604020202020204" pitchFamily="34" charset="0"/>
              </a:rPr>
              <a:t>regime dietetico</a:t>
            </a:r>
            <a:r>
              <a:rPr lang="it-IT" sz="1400" dirty="0">
                <a:cs typeface="Arial" panose="020B0604020202020204" pitchFamily="34" charset="0"/>
              </a:rPr>
              <a:t> che lo studente è tenuto a rispettare, entro e non oltre la data di scadenza prevista dal bando.</a:t>
            </a:r>
          </a:p>
        </p:txBody>
      </p:sp>
    </p:spTree>
    <p:extLst>
      <p:ext uri="{BB962C8B-B14F-4D97-AF65-F5344CB8AC3E}">
        <p14:creationId xmlns:p14="http://schemas.microsoft.com/office/powerpoint/2010/main" val="2224097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846135" y="3279166"/>
            <a:ext cx="3538728" cy="1645920"/>
          </a:xfrm>
        </p:spPr>
        <p:txBody>
          <a:bodyPr>
            <a:noAutofit/>
          </a:bodyPr>
          <a:lstStyle/>
          <a:p>
            <a:r>
              <a:rPr lang="it-IT" sz="2000" i="1" dirty="0">
                <a:latin typeface="Arial" panose="020B0604020202020204" pitchFamily="34" charset="0"/>
                <a:cs typeface="Arial" panose="020B0604020202020204" pitchFamily="34" charset="0"/>
              </a:rPr>
              <a:t>SONO UNO STUDENTE STRANIERO CON NUCLEO FAMILIARE ALL’ESTERO.</a:t>
            </a:r>
            <a:br>
              <a:rPr lang="it-IT" sz="2000" i="1" dirty="0">
                <a:latin typeface="Arial" panose="020B0604020202020204" pitchFamily="34" charset="0"/>
                <a:cs typeface="Arial" panose="020B0604020202020204" pitchFamily="34" charset="0"/>
              </a:rPr>
            </a:br>
            <a:br>
              <a:rPr lang="it-IT" sz="2400" dirty="0">
                <a:latin typeface="Arial" panose="020B0604020202020204" pitchFamily="34" charset="0"/>
                <a:cs typeface="Arial" panose="020B0604020202020204" pitchFamily="34" charset="0"/>
              </a:rPr>
            </a:br>
            <a:r>
              <a:rPr lang="it-IT" sz="2400" dirty="0">
                <a:latin typeface="Arial" panose="020B0604020202020204" pitchFamily="34" charset="0"/>
                <a:cs typeface="Arial" panose="020B0604020202020204" pitchFamily="34" charset="0"/>
              </a:rPr>
              <a:t>QUANDO DEVO CONSEGNARE LA DOCUMENTAZIONE ?</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409" y="770177"/>
            <a:ext cx="6514073" cy="16448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057357" y="2343705"/>
            <a:ext cx="6400075" cy="3742817"/>
          </a:xfrm>
        </p:spPr>
        <p:txBody>
          <a:bodyPr anchor="ctr">
            <a:noAutofit/>
          </a:bodyPr>
          <a:lstStyle/>
          <a:p>
            <a:pPr marL="0" indent="0" algn="just">
              <a:lnSpc>
                <a:spcPct val="100000"/>
              </a:lnSpc>
              <a:buNone/>
            </a:pPr>
            <a:r>
              <a:rPr lang="it-IT" sz="1400" dirty="0">
                <a:cs typeface="Arial" panose="020B0604020202020204" pitchFamily="34" charset="0"/>
              </a:rPr>
              <a:t>Se sei uno studente straniero con nucleo familiare all’estero devi consegnare la documentazione richiesta dal bando relativa al nucleo familiare, ai redditi e patrimoni esteri entro e non oltre la data di scadenza, pena l’esclusione dalle graduatorie definitive, con l’eventuale restituzione del valore dei benefici gratuiti usufruiti.</a:t>
            </a:r>
          </a:p>
          <a:p>
            <a:pPr marL="0" indent="0" algn="just">
              <a:lnSpc>
                <a:spcPct val="100000"/>
              </a:lnSpc>
              <a:buNone/>
            </a:pPr>
            <a:r>
              <a:rPr lang="it-IT" sz="1400" b="1" dirty="0">
                <a:solidFill>
                  <a:srgbClr val="FF0000"/>
                </a:solidFill>
                <a:cs typeface="Arial" panose="020B0604020202020204" pitchFamily="34" charset="0"/>
              </a:rPr>
              <a:t>ATTENZIONE: Gli studenti stranieri non possono avvalersi della facoltà di autocertificazione</a:t>
            </a:r>
            <a:r>
              <a:rPr lang="it-IT" sz="1400" dirty="0">
                <a:cs typeface="Arial" panose="020B0604020202020204" pitchFamily="34" charset="0"/>
              </a:rPr>
              <a:t>.</a:t>
            </a:r>
          </a:p>
          <a:p>
            <a:pPr marL="0" indent="0" algn="just">
              <a:lnSpc>
                <a:spcPct val="100000"/>
              </a:lnSpc>
              <a:buNone/>
            </a:pPr>
            <a:r>
              <a:rPr lang="it-IT" sz="1400" dirty="0">
                <a:cs typeface="Arial" panose="020B0604020202020204" pitchFamily="34" charset="0"/>
              </a:rPr>
              <a:t>I </a:t>
            </a:r>
            <a:r>
              <a:rPr lang="it-IT" sz="1400" b="1" dirty="0">
                <a:cs typeface="Arial" panose="020B0604020202020204" pitchFamily="34" charset="0"/>
              </a:rPr>
              <a:t>documenti originali e IN FORMATO CARTACEO (come richiesti dal bando) </a:t>
            </a:r>
            <a:r>
              <a:rPr lang="it-IT" sz="1400" dirty="0">
                <a:cs typeface="Arial" panose="020B0604020202020204" pitchFamily="34" charset="0"/>
              </a:rPr>
              <a:t>devono essere stati rilasciati dalle Autorità del Paese dove i redditi sono stati prodotti e devono essere legalizzati dall’Autorità diplomatica italiana competente per territorio. Ai documenti sopra indicati, redatti in lingua straniera, deve essere allegata una traduzione in lingua italiana conforme al testo straniero e certificata dalla competente autorità diplomatica o consolare italiana, oppure da un traduttore ufficiale</a:t>
            </a:r>
            <a:r>
              <a:rPr lang="it-IT" sz="1400" b="1" dirty="0">
                <a:cs typeface="Arial" panose="020B0604020202020204" pitchFamily="34" charset="0"/>
              </a:rPr>
              <a:t>.</a:t>
            </a:r>
          </a:p>
          <a:p>
            <a:pPr marL="0" indent="0" algn="just">
              <a:lnSpc>
                <a:spcPct val="100000"/>
              </a:lnSpc>
              <a:buNone/>
            </a:pPr>
            <a:r>
              <a:rPr lang="it-IT" sz="1200" i="1" dirty="0">
                <a:latin typeface="Arial" panose="020B0604020202020204" pitchFamily="34" charset="0"/>
                <a:cs typeface="Arial" panose="020B0604020202020204" pitchFamily="34" charset="0"/>
              </a:rPr>
              <a:t>Leggi FAQ per «Studenti stranieri»</a:t>
            </a:r>
          </a:p>
        </p:txBody>
      </p:sp>
    </p:spTree>
    <p:extLst>
      <p:ext uri="{BB962C8B-B14F-4D97-AF65-F5344CB8AC3E}">
        <p14:creationId xmlns:p14="http://schemas.microsoft.com/office/powerpoint/2010/main" val="444491994"/>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311C1B"/>
      </a:dk2>
      <a:lt2>
        <a:srgbClr val="F0F2F3"/>
      </a:lt2>
      <a:accent1>
        <a:srgbClr val="E78129"/>
      </a:accent1>
      <a:accent2>
        <a:srgbClr val="D52017"/>
      </a:accent2>
      <a:accent3>
        <a:srgbClr val="E7296F"/>
      </a:accent3>
      <a:accent4>
        <a:srgbClr val="D517AD"/>
      </a:accent4>
      <a:accent5>
        <a:srgbClr val="C029E7"/>
      </a:accent5>
      <a:accent6>
        <a:srgbClr val="621BD6"/>
      </a:accent6>
      <a:hlink>
        <a:srgbClr val="3F84BF"/>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526</TotalTime>
  <Words>1500</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Arial Black</vt:lpstr>
      <vt:lpstr>Calibri</vt:lpstr>
      <vt:lpstr>Neue Haas Grotesk Text Pro</vt:lpstr>
      <vt:lpstr>AccentBoxVTI</vt:lpstr>
      <vt:lpstr>   SCADENZE </vt:lpstr>
      <vt:lpstr>QUANDO PRESENTARE LA DOMANDA </vt:lpstr>
      <vt:lpstr>QUANDO DEVO PRESENTARE LA DICHIARAZIONE ISEE</vt:lpstr>
      <vt:lpstr>QUANDO DEVO ISCRIVERMI AL CORSO DI LAUREA SCELTO</vt:lpstr>
      <vt:lpstr>SONO UNO STUDENTE VINCITORE DI BORSA DI STUDIO MA NON BENEFICIARIO DELL’ALLOGGIO.  QUANDO DEVO CONSEGNARE IL CONTRATTO DI AFFITTO?</vt:lpstr>
      <vt:lpstr>SONO UNO STUDENTE DIVERSAMENTE ABILE.  QUANDO DEVO CONSEGNARE LA DOCUMENTAZIONE ATTESTANTE LA CONDIZIONE DICHIARATA?</vt:lpstr>
      <vt:lpstr>SONO UNO STUDENTE  VINCITORE DI ALLOGGIO.   QUANDO DEVO CONSEGNARE IL CERTIFICATO MEDICO PER L’OCCUPAZIONE DELLA STRUTTURA?</vt:lpstr>
      <vt:lpstr> SONO UNO STUDENTE  CHE PER MOTIVI DI SALUTE NON PUO’ USUFRUIRE DELLA MENSA.  QUANDO DEVO CONSEGNARE IL CERTIFICATO MEDICO?</vt:lpstr>
      <vt:lpstr>SONO UNO STUDENTE STRANIERO CON NUCLEO FAMILIARE ALL’ESTERO.  QUANDO DEVO CONSEGNARE LA DOCUMENTAZIONE ?</vt:lpstr>
      <vt:lpstr>SONO UNO STUDENTE  LAUREATO NEI TERMINI.   QUANDO DEVO FARE DOMANDA DI INTEGRAZIONE PER LA LAUREA PUNTUALE?</vt:lpstr>
      <vt:lpstr>  Sono studente vincitore di borsa iscritto al 1° anno dei corsi di laurea o diplomi di primo livello e di laurea magistrale a ciclo unico.  QUANDO RICEVERO’ LA QUOTA CONTANTE DELLA BORSA DI STUDIO?</vt:lpstr>
      <vt:lpstr>  Sono studente vincitore di borsa iscritto al 1° anno dei corsi di laurea magistrale o diploma di secondo livello.  QUANDO RICEVERO’ LA QUOTA CONTANTE DELLA BORSA DI STUDIO?</vt:lpstr>
      <vt:lpstr>  Sono studente vincitore di borsa iscritto ad anno diverso dal primo.  QUANDO RICEVERO’ LA QUOTA CONTANTE DELLA BORSA DI STUDIO?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SCADENZE</dc:title>
  <dc:creator>Caterina Rogante</dc:creator>
  <cp:lastModifiedBy>Andreina  Castelli</cp:lastModifiedBy>
  <cp:revision>39</cp:revision>
  <dcterms:created xsi:type="dcterms:W3CDTF">2021-07-05T09:06:43Z</dcterms:created>
  <dcterms:modified xsi:type="dcterms:W3CDTF">2023-07-04T14:41:31Z</dcterms:modified>
</cp:coreProperties>
</file>