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3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7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Piccioni" initials="MP" lastIdx="1" clrIdx="0">
    <p:extLst>
      <p:ext uri="{19B8F6BF-5375-455C-9EA6-DF929625EA0E}">
        <p15:presenceInfo xmlns:p15="http://schemas.microsoft.com/office/powerpoint/2012/main" userId="S::michele.piccioni@erdis.it::e0a63868-290f-4480-8ad7-f1e55815b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Piccioni" userId="e0a63868-290f-4480-8ad7-f1e55815b60d" providerId="ADAL" clId="{517DA455-0EE8-40BA-8895-CC125CDB23B7}"/>
    <pc:docChg chg="undo custSel delSld modSld">
      <pc:chgData name="Michele Piccioni" userId="e0a63868-290f-4480-8ad7-f1e55815b60d" providerId="ADAL" clId="{517DA455-0EE8-40BA-8895-CC125CDB23B7}" dt="2021-07-07T10:37:20.432" v="1227" actId="20577"/>
      <pc:docMkLst>
        <pc:docMk/>
      </pc:docMkLst>
      <pc:sldChg chg="modSp mod">
        <pc:chgData name="Michele Piccioni" userId="e0a63868-290f-4480-8ad7-f1e55815b60d" providerId="ADAL" clId="{517DA455-0EE8-40BA-8895-CC125CDB23B7}" dt="2021-07-06T12:11:49.615" v="82" actId="20577"/>
        <pc:sldMkLst>
          <pc:docMk/>
          <pc:sldMk cId="1848183847" sldId="256"/>
        </pc:sldMkLst>
        <pc:spChg chg="mod">
          <ac:chgData name="Michele Piccioni" userId="e0a63868-290f-4480-8ad7-f1e55815b60d" providerId="ADAL" clId="{517DA455-0EE8-40BA-8895-CC125CDB23B7}" dt="2021-07-06T12:11:49.615" v="82" actId="20577"/>
          <ac:spMkLst>
            <pc:docMk/>
            <pc:sldMk cId="1848183847" sldId="256"/>
            <ac:spMk id="2" creationId="{7675F0DE-05A7-417B-AEBD-01732F14CB01}"/>
          </ac:spMkLst>
        </pc:spChg>
      </pc:sldChg>
      <pc:sldChg chg="del">
        <pc:chgData name="Michele Piccioni" userId="e0a63868-290f-4480-8ad7-f1e55815b60d" providerId="ADAL" clId="{517DA455-0EE8-40BA-8895-CC125CDB23B7}" dt="2021-07-06T12:21:54.270" v="967" actId="2696"/>
        <pc:sldMkLst>
          <pc:docMk/>
          <pc:sldMk cId="326728112" sldId="257"/>
        </pc:sldMkLst>
      </pc:sldChg>
      <pc:sldChg chg="modSp mod addCm">
        <pc:chgData name="Michele Piccioni" userId="e0a63868-290f-4480-8ad7-f1e55815b60d" providerId="ADAL" clId="{517DA455-0EE8-40BA-8895-CC125CDB23B7}" dt="2021-07-07T10:37:20.432" v="1227" actId="20577"/>
        <pc:sldMkLst>
          <pc:docMk/>
          <pc:sldMk cId="1089433994" sldId="273"/>
        </pc:sldMkLst>
        <pc:spChg chg="mod">
          <ac:chgData name="Michele Piccioni" userId="e0a63868-290f-4480-8ad7-f1e55815b60d" providerId="ADAL" clId="{517DA455-0EE8-40BA-8895-CC125CDB23B7}" dt="2021-07-06T12:19:04.702" v="492" actId="20577"/>
          <ac:spMkLst>
            <pc:docMk/>
            <pc:sldMk cId="1089433994" sldId="273"/>
            <ac:spMk id="2" creationId="{8BDF463D-C542-4DE4-88FF-5A2B5E1478F3}"/>
          </ac:spMkLst>
        </pc:spChg>
        <pc:spChg chg="mod">
          <ac:chgData name="Michele Piccioni" userId="e0a63868-290f-4480-8ad7-f1e55815b60d" providerId="ADAL" clId="{517DA455-0EE8-40BA-8895-CC125CDB23B7}" dt="2021-07-07T10:37:20.432" v="1227" actId="20577"/>
          <ac:spMkLst>
            <pc:docMk/>
            <pc:sldMk cId="1089433994" sldId="273"/>
            <ac:spMk id="3" creationId="{7B0B156B-AC73-4583-9C42-A80FBB87CF8D}"/>
          </ac:spMkLst>
        </pc:spChg>
      </pc:sldChg>
      <pc:sldChg chg="modSp mod">
        <pc:chgData name="Michele Piccioni" userId="e0a63868-290f-4480-8ad7-f1e55815b60d" providerId="ADAL" clId="{517DA455-0EE8-40BA-8895-CC125CDB23B7}" dt="2021-07-07T08:23:44.104" v="993" actId="20577"/>
        <pc:sldMkLst>
          <pc:docMk/>
          <pc:sldMk cId="66139893" sldId="274"/>
        </pc:sldMkLst>
        <pc:spChg chg="mod">
          <ac:chgData name="Michele Piccioni" userId="e0a63868-290f-4480-8ad7-f1e55815b60d" providerId="ADAL" clId="{517DA455-0EE8-40BA-8895-CC125CDB23B7}" dt="2021-07-06T12:12:40.347" v="168" actId="27636"/>
          <ac:spMkLst>
            <pc:docMk/>
            <pc:sldMk cId="66139893" sldId="274"/>
            <ac:spMk id="2" creationId="{8BDF463D-C542-4DE4-88FF-5A2B5E1478F3}"/>
          </ac:spMkLst>
        </pc:spChg>
        <pc:spChg chg="mod">
          <ac:chgData name="Michele Piccioni" userId="e0a63868-290f-4480-8ad7-f1e55815b60d" providerId="ADAL" clId="{517DA455-0EE8-40BA-8895-CC125CDB23B7}" dt="2021-07-07T08:23:44.104" v="993" actId="20577"/>
          <ac:spMkLst>
            <pc:docMk/>
            <pc:sldMk cId="66139893" sldId="274"/>
            <ac:spMk id="3" creationId="{7B0B156B-AC73-4583-9C42-A80FBB87CF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22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9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4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3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66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7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32495F0-C5CB-4823-AE70-EED61EBAB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675F0DE-05A7-417B-AEBD-01732F14C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753" y="1143000"/>
            <a:ext cx="5238750" cy="3566160"/>
          </a:xfrm>
        </p:spPr>
        <p:txBody>
          <a:bodyPr>
            <a:normAutofit fontScale="90000"/>
          </a:bodyPr>
          <a:lstStyle/>
          <a:p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  <a:t>Requisiti di merito.</a:t>
            </a:r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b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it-IT" sz="4000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8B9C25-D80D-48EC-B83A-231219A80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82975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Immagine 1" descr="C:\Users\Brincivalli\Desktop\logo_rosso.png">
            <a:extLst>
              <a:ext uri="{FF2B5EF4-FFF2-40B4-BE49-F238E27FC236}">
                <a16:creationId xmlns:a16="http://schemas.microsoft.com/office/drawing/2014/main" id="{5DAD94B1-36F4-43EA-ADC3-B7F85B262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0956" y="1076963"/>
            <a:ext cx="5441001" cy="137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601CC70B-8875-45A1-8AFD-7D546E3C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897" y="4177748"/>
            <a:ext cx="4824407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magine 9" descr="Immagine che contiene testo, dilegno&#10;&#10;Descrizione generata automaticamente">
            <a:extLst>
              <a:ext uri="{FF2B5EF4-FFF2-40B4-BE49-F238E27FC236}">
                <a16:creationId xmlns:a16="http://schemas.microsoft.com/office/drawing/2014/main" id="{3242106B-2F73-413B-BC58-B7DDCDA3C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56" y="3057525"/>
            <a:ext cx="52387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83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34" y="3126658"/>
            <a:ext cx="4176469" cy="2868424"/>
          </a:xfrm>
        </p:spPr>
        <p:txBody>
          <a:bodyPr>
            <a:normAutofit fontScale="90000"/>
          </a:bodyPr>
          <a:lstStyle/>
          <a:p>
            <a:pPr>
              <a:spcAft>
                <a:spcPts val="500"/>
              </a:spcAft>
            </a:pP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a Ciclo Unico dell’UNIVERSITÀ DEGLI STUDI DI CAMERINO: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4440602"/>
            <a:ext cx="6007608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0301DC-9A4B-44E8-AF07-DBDC8CF3A9D0}"/>
              </a:ext>
            </a:extLst>
          </p:cNvPr>
          <p:cNvSpPr txBox="1"/>
          <p:nvPr/>
        </p:nvSpPr>
        <p:spPr>
          <a:xfrm>
            <a:off x="5369224" y="2546045"/>
            <a:ext cx="6115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/>
              <a:t>Chimica e Tecnologia Farmaceutiche (Lm-13), </a:t>
            </a:r>
          </a:p>
          <a:p>
            <a:pPr algn="just"/>
            <a:r>
              <a:rPr lang="it-IT" sz="1200" dirty="0"/>
              <a:t>Farmacia (Lm-13), </a:t>
            </a:r>
          </a:p>
          <a:p>
            <a:pPr algn="just"/>
            <a:r>
              <a:rPr lang="it-IT" sz="1200" dirty="0"/>
              <a:t>Giurisprudenza (</a:t>
            </a:r>
            <a:r>
              <a:rPr lang="it-IT" sz="1200" dirty="0" err="1"/>
              <a:t>Lmg</a:t>
            </a:r>
            <a:r>
              <a:rPr lang="it-IT" sz="1200" dirty="0"/>
              <a:t>/01), </a:t>
            </a:r>
          </a:p>
          <a:p>
            <a:pPr algn="just"/>
            <a:r>
              <a:rPr lang="it-IT" sz="1200" dirty="0"/>
              <a:t>Medicina Veterinaria (Lm-42)</a:t>
            </a:r>
          </a:p>
          <a:p>
            <a:pPr algn="just"/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BF9B55-637D-42C1-B90F-E06550E9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8" y="280878"/>
            <a:ext cx="5084769" cy="12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8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34" y="3126658"/>
            <a:ext cx="4176469" cy="2868424"/>
          </a:xfrm>
        </p:spPr>
        <p:txBody>
          <a:bodyPr>
            <a:normAutofit fontScale="90000"/>
          </a:bodyPr>
          <a:lstStyle/>
          <a:p>
            <a:pPr>
              <a:spcAft>
                <a:spcPts val="500"/>
              </a:spcAft>
            </a:pP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triennale dell’UNIVERSITÀ DEGLI STUDI DI URBINO: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4440602"/>
            <a:ext cx="6007608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0301DC-9A4B-44E8-AF07-DBDC8CF3A9D0}"/>
              </a:ext>
            </a:extLst>
          </p:cNvPr>
          <p:cNvSpPr txBox="1"/>
          <p:nvPr/>
        </p:nvSpPr>
        <p:spPr>
          <a:xfrm>
            <a:off x="5369224" y="2546045"/>
            <a:ext cx="61150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/>
              <a:t>Biotecnologie (Classe L-2), </a:t>
            </a:r>
          </a:p>
          <a:p>
            <a:pPr algn="just"/>
            <a:r>
              <a:rPr lang="it-IT" sz="1200" dirty="0"/>
              <a:t>Economia e Management (Classe L-18/L-33), </a:t>
            </a:r>
          </a:p>
          <a:p>
            <a:pPr algn="just"/>
            <a:r>
              <a:rPr lang="it-IT" sz="1200" dirty="0"/>
              <a:t>Lingue e Culture Moderne (Classe L-11),</a:t>
            </a:r>
          </a:p>
          <a:p>
            <a:pPr algn="just"/>
            <a:r>
              <a:rPr lang="it-IT" sz="1200" dirty="0"/>
              <a:t>Scienze Biologiche (Classe L-13), </a:t>
            </a:r>
          </a:p>
          <a:p>
            <a:pPr algn="just"/>
            <a:r>
              <a:rPr lang="it-IT" sz="1200" dirty="0"/>
              <a:t>Scienze Geologiche e Pianificazione Territoriale (Classe L-21), </a:t>
            </a:r>
          </a:p>
          <a:p>
            <a:pPr algn="just"/>
            <a:r>
              <a:rPr lang="it-IT" sz="1200" dirty="0"/>
              <a:t>Scienze Geologiche e Pianificazione Territoriale (Classe L-34), </a:t>
            </a:r>
          </a:p>
          <a:p>
            <a:pPr algn="just"/>
            <a:r>
              <a:rPr lang="it-IT" sz="1200" dirty="0"/>
              <a:t>Scienze Motorie, Sportive e della Salute (Classe L-22)</a:t>
            </a:r>
          </a:p>
          <a:p>
            <a:pPr algn="just"/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BF9B55-637D-42C1-B90F-E06550E9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8" y="280878"/>
            <a:ext cx="5084769" cy="12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90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34" y="3126658"/>
            <a:ext cx="4176469" cy="2868424"/>
          </a:xfrm>
        </p:spPr>
        <p:txBody>
          <a:bodyPr>
            <a:normAutofit fontScale="90000"/>
          </a:bodyPr>
          <a:lstStyle/>
          <a:p>
            <a:pPr>
              <a:spcAft>
                <a:spcPts val="500"/>
              </a:spcAft>
            </a:pP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dell’UNIVERSITÀ DEGLI STUDI DI URBINO: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4440602"/>
            <a:ext cx="6007608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0301DC-9A4B-44E8-AF07-DBDC8CF3A9D0}"/>
              </a:ext>
            </a:extLst>
          </p:cNvPr>
          <p:cNvSpPr txBox="1"/>
          <p:nvPr/>
        </p:nvSpPr>
        <p:spPr>
          <a:xfrm>
            <a:off x="5369224" y="2546045"/>
            <a:ext cx="61150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/>
              <a:t>Biologia della Nutrizione (Classe Lm-6),</a:t>
            </a:r>
          </a:p>
          <a:p>
            <a:pPr algn="just"/>
            <a:r>
              <a:rPr lang="it-IT" sz="1200" dirty="0"/>
              <a:t>Biotecnologie Mediche per la Diagnostica e la Terapia (Classe Lm-9), </a:t>
            </a:r>
          </a:p>
          <a:p>
            <a:pPr algn="just"/>
            <a:r>
              <a:rPr lang="it-IT" sz="1200" dirty="0"/>
              <a:t>Economia e Management (Classe Lm-77),</a:t>
            </a:r>
          </a:p>
          <a:p>
            <a:pPr algn="just"/>
            <a:r>
              <a:rPr lang="it-IT" sz="1200" dirty="0"/>
              <a:t>Gestione delle Politiche dei Servizi Sociali e Multiculturalità (Classe Lm-87), </a:t>
            </a:r>
          </a:p>
          <a:p>
            <a:pPr algn="just"/>
            <a:r>
              <a:rPr lang="it-IT" sz="1200" dirty="0"/>
              <a:t>Lingue Moderne e Interculturalità (Classe Lm-37), </a:t>
            </a:r>
          </a:p>
          <a:p>
            <a:pPr algn="just"/>
            <a:r>
              <a:rPr lang="it-IT" sz="1200" dirty="0"/>
              <a:t>Marketing e Comunicazione per le Aziende (Classe Lm-77), </a:t>
            </a:r>
          </a:p>
          <a:p>
            <a:pPr algn="just"/>
            <a:r>
              <a:rPr lang="it-IT" sz="1200" dirty="0"/>
              <a:t>Politica Società Economia Internazionali (Classe Lm-62), </a:t>
            </a:r>
          </a:p>
          <a:p>
            <a:pPr algn="just"/>
            <a:r>
              <a:rPr lang="it-IT" sz="1200" dirty="0"/>
              <a:t>Scienze Motorie per la Prevenzione e la Salute (Classe Lm-67)</a:t>
            </a:r>
          </a:p>
          <a:p>
            <a:pPr algn="just"/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BF9B55-637D-42C1-B90F-E06550E9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8" y="280878"/>
            <a:ext cx="5084769" cy="12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7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34" y="3126658"/>
            <a:ext cx="4176469" cy="2868424"/>
          </a:xfrm>
        </p:spPr>
        <p:txBody>
          <a:bodyPr>
            <a:normAutofit fontScale="90000"/>
          </a:bodyPr>
          <a:lstStyle/>
          <a:p>
            <a:pPr>
              <a:spcAft>
                <a:spcPts val="500"/>
              </a:spcAft>
            </a:pP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a Ciclo Unico dell’UNIVERSITÀ DEGLI STUDI DI URBINO: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4440602"/>
            <a:ext cx="6007608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0301DC-9A4B-44E8-AF07-DBDC8CF3A9D0}"/>
              </a:ext>
            </a:extLst>
          </p:cNvPr>
          <p:cNvSpPr txBox="1"/>
          <p:nvPr/>
        </p:nvSpPr>
        <p:spPr>
          <a:xfrm>
            <a:off x="5369224" y="2546045"/>
            <a:ext cx="6115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/>
              <a:t>Chimica e Tecnologia Farmaceutiche (Classe Lm-13),</a:t>
            </a:r>
          </a:p>
          <a:p>
            <a:pPr algn="just"/>
            <a:r>
              <a:rPr lang="it-IT" sz="1200" dirty="0"/>
              <a:t>Conservazione e Restauro dei Beni Culturali (Classe </a:t>
            </a:r>
            <a:r>
              <a:rPr lang="it-IT" sz="1200" dirty="0" err="1"/>
              <a:t>Lmr</a:t>
            </a:r>
            <a:r>
              <a:rPr lang="it-IT" sz="1200" dirty="0"/>
              <a:t>/02), </a:t>
            </a:r>
          </a:p>
          <a:p>
            <a:pPr algn="just"/>
            <a:r>
              <a:rPr lang="it-IT" sz="1200" dirty="0"/>
              <a:t>Farmacia (Classe Lm-13), </a:t>
            </a:r>
          </a:p>
          <a:p>
            <a:pPr algn="just"/>
            <a:r>
              <a:rPr lang="it-IT" sz="1200" dirty="0"/>
              <a:t>Giurisprudenza (Classe </a:t>
            </a:r>
            <a:r>
              <a:rPr lang="it-IT" sz="1200" dirty="0" err="1"/>
              <a:t>Lmg</a:t>
            </a:r>
            <a:r>
              <a:rPr lang="it-IT" sz="1200" dirty="0"/>
              <a:t>/01)</a:t>
            </a:r>
          </a:p>
          <a:p>
            <a:pPr algn="just"/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BF9B55-637D-42C1-B90F-E06550E9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8" y="280878"/>
            <a:ext cx="5084769" cy="12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09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964" y="4275315"/>
            <a:ext cx="3821241" cy="1839427"/>
          </a:xfrm>
        </p:spPr>
        <p:txBody>
          <a:bodyPr>
            <a:normAutofit/>
          </a:bodyPr>
          <a:lstStyle/>
          <a:p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  CREDITI BONUS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829C4CC-0976-40A7-9E88-B560385313AF}"/>
              </a:ext>
            </a:extLst>
          </p:cNvPr>
          <p:cNvSpPr txBox="1"/>
          <p:nvPr/>
        </p:nvSpPr>
        <p:spPr>
          <a:xfrm>
            <a:off x="5048213" y="4969619"/>
            <a:ext cx="6580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cs typeface="Arial" panose="020B0604020202020204" pitchFamily="34" charset="0"/>
              </a:rPr>
              <a:t>Gli studenti iscritti a corsi di laurea magistrale possono utilizzare la quota di bonus maturata e non utilizzata durante l’iscrizione al precedente corso di laurea. Coloro che non hanno mai usufruito dei bonus nel corso di laurea di primo livello potranno utilizzare </a:t>
            </a:r>
            <a:r>
              <a:rPr lang="it-IT" sz="1200" b="1" dirty="0">
                <a:cs typeface="Arial" panose="020B0604020202020204" pitchFamily="34" charset="0"/>
              </a:rPr>
              <a:t>per il secondo anno della magistrale </a:t>
            </a:r>
            <a:r>
              <a:rPr lang="it-IT" sz="1200" dirty="0">
                <a:cs typeface="Arial" panose="020B0604020202020204" pitchFamily="34" charset="0"/>
              </a:rPr>
              <a:t>massimo n. </a:t>
            </a:r>
            <a:r>
              <a:rPr lang="it-IT" sz="1200" b="1" dirty="0">
                <a:cs typeface="Arial" panose="020B0604020202020204" pitchFamily="34" charset="0"/>
              </a:rPr>
              <a:t>15</a:t>
            </a:r>
            <a:r>
              <a:rPr lang="it-IT" sz="1200" dirty="0">
                <a:cs typeface="Arial" panose="020B0604020202020204" pitchFamily="34" charset="0"/>
              </a:rPr>
              <a:t> bonus. Il BONUS può essere utilizzato una sola volta e non è cumulabile. La quota parte dei crediti “Bonus” non utilizzata nell’anno accademico di riferimento può essere utilizzata in quelli successivi.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9BB5CE0-15BA-4C22-BFA2-6BF343581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11" y="521726"/>
            <a:ext cx="4988866" cy="1191709"/>
          </a:xfrm>
          <a:prstGeom prst="rect">
            <a:avLst/>
          </a:prstGeom>
        </p:spPr>
      </p:pic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52FBC108-7C43-4032-F6E4-0D67843F5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7970" y="2235161"/>
            <a:ext cx="6549614" cy="27344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400" b="1" dirty="0"/>
              <a:t>Per il solo conseguimento dei requisiti minimi di merito per l’accesso ai benefici per gli studenti che presentano domanda dal 2° anno in poi, su espressa richiesta, possono essere utilizzati, in aggiunta ai crediti effettivamente conseguiti, un “BONUS” maturato sulla base dell’anno di corso frequentato</a:t>
            </a:r>
            <a:r>
              <a:rPr lang="it-IT" sz="1600" b="1" dirty="0"/>
              <a:t>.</a:t>
            </a:r>
          </a:p>
          <a:p>
            <a:pPr algn="just">
              <a:spcBef>
                <a:spcPts val="300"/>
              </a:spcBef>
            </a:pPr>
            <a:r>
              <a:rPr lang="it-IT" sz="1300" b="1" dirty="0"/>
              <a:t>5 CREDITI – </a:t>
            </a:r>
            <a:r>
              <a:rPr lang="it-IT" sz="1300" dirty="0"/>
              <a:t>per il conseguimento dei benefici richiesti per presentare domanda per il 2° anno;</a:t>
            </a:r>
            <a:endParaRPr lang="it-IT" sz="1300" b="1" dirty="0"/>
          </a:p>
          <a:p>
            <a:pPr algn="just">
              <a:spcBef>
                <a:spcPts val="300"/>
              </a:spcBef>
            </a:pPr>
            <a:r>
              <a:rPr lang="it-IT" sz="1300" b="1" dirty="0"/>
              <a:t>12 CREDITI - </a:t>
            </a:r>
            <a:r>
              <a:rPr lang="it-IT" sz="1300" dirty="0"/>
              <a:t>per il conseguimento dei benefici richiesti per presentare domanda per il 3° anno</a:t>
            </a:r>
            <a:r>
              <a:rPr lang="it-IT" sz="1300" b="1" dirty="0"/>
              <a:t> </a:t>
            </a:r>
          </a:p>
          <a:p>
            <a:pPr algn="just">
              <a:spcBef>
                <a:spcPts val="300"/>
              </a:spcBef>
            </a:pPr>
            <a:r>
              <a:rPr lang="it-IT" sz="1300" b="1" dirty="0"/>
              <a:t>15 CREDITI - </a:t>
            </a:r>
            <a:r>
              <a:rPr lang="it-IT" sz="1300" dirty="0"/>
              <a:t>per il conseguimento dei benefici richiesti per presentare domanda per gli anni accademici successivi</a:t>
            </a:r>
            <a:r>
              <a:rPr lang="it-IT" sz="13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073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08" y="3905765"/>
            <a:ext cx="3783645" cy="2089317"/>
          </a:xfrm>
        </p:spPr>
        <p:txBody>
          <a:bodyPr>
            <a:normAutofit fontScale="90000"/>
          </a:bodyPr>
          <a:lstStyle/>
          <a:p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Requisiti di merito per studenti iscritti al </a:t>
            </a:r>
            <a:r>
              <a:rPr lang="it-IT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anno - valutazione ex post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205" y="1349406"/>
            <a:ext cx="6948715" cy="4958816"/>
          </a:xfrm>
        </p:spPr>
        <p:txBody>
          <a:bodyPr anchor="ctr"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600" dirty="0">
                <a:cs typeface="Arial" panose="020B0604020202020204" pitchFamily="34" charset="0"/>
              </a:rPr>
              <a:t>I requisiti di merito per l’accesso ai benefici </a:t>
            </a:r>
            <a:r>
              <a:rPr lang="it-IT" sz="1600" b="1" dirty="0">
                <a:cs typeface="Arial" panose="020B0604020202020204" pitchFamily="34" charset="0"/>
              </a:rPr>
              <a:t>sono valutati ex-post</a:t>
            </a:r>
            <a:r>
              <a:rPr lang="it-IT" sz="1600" dirty="0">
                <a:cs typeface="Arial" panose="020B0604020202020204" pitchFamily="34" charset="0"/>
              </a:rPr>
              <a:t>, vale a dire all’atto dell’erogazione della seconda o terza rata della borsa di studio.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600" b="1" dirty="0"/>
              <a:t>Primo anno dei corsi di laurea, di laurea magistrale e magistrale a ciclo unico: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300" dirty="0">
                <a:cs typeface="Arial" panose="020B0604020202020204" pitchFamily="34" charset="0"/>
              </a:rPr>
              <a:t>-dovrai acquisire entro il 10/08 del prossimo anno </a:t>
            </a:r>
            <a:r>
              <a:rPr lang="it-IT" sz="1300" b="1" dirty="0"/>
              <a:t>20 crediti </a:t>
            </a:r>
            <a:r>
              <a:rPr lang="it-IT" sz="1300" b="1" dirty="0">
                <a:solidFill>
                  <a:srgbClr val="FF0000"/>
                </a:solidFill>
              </a:rPr>
              <a:t>(10 crediti in caso di iscrizione a tempo parziale)</a:t>
            </a:r>
            <a:r>
              <a:rPr lang="it-IT" sz="1300" b="1" dirty="0"/>
              <a:t>, </a:t>
            </a:r>
            <a:r>
              <a:rPr lang="it-IT" sz="1300" dirty="0"/>
              <a:t>per i corsi organizzati in più periodi didattici (quadrimestri, semestri o moduli) ed almeno 10 crediti per gli altri. Solo così hai diritto ad ottenere il pagamento della seconda rata (iscritti ai corsi di laurea magistrale o  diplomi di secondo livello) o della terza rata (iscritti ai corsi di laurea o diplomi di primo livello  e laurea magistrale a ciclo unico)  pari al 50% della quota monetaria della borsa di studio..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600" b="1" dirty="0"/>
              <a:t>Iscritti per la prima volta al primo anno dei corsi ITS</a:t>
            </a:r>
            <a:r>
              <a:rPr lang="it-IT" sz="1050" b="1" dirty="0"/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300" dirty="0">
                <a:cs typeface="Arial" panose="020B0604020202020204" pitchFamily="34" charset="0"/>
              </a:rPr>
              <a:t>-dovrai acquisire entro la data del 10/08 del prossimo anno almeno </a:t>
            </a:r>
            <a:r>
              <a:rPr lang="it-IT" sz="1300" b="1" dirty="0">
                <a:cs typeface="Arial" panose="020B0604020202020204" pitchFamily="34" charset="0"/>
              </a:rPr>
              <a:t>18 crediti </a:t>
            </a:r>
            <a:r>
              <a:rPr lang="it-IT" sz="1300" dirty="0">
                <a:cs typeface="Arial" panose="020B0604020202020204" pitchFamily="34" charset="0"/>
              </a:rPr>
              <a:t>per i corsi organizzati in più periodi didattici (semestri) ed almeno 9 crediti per gli altri.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400" b="1" u="sng" dirty="0">
                <a:solidFill>
                  <a:srgbClr val="FF0000"/>
                </a:solidFill>
              </a:rPr>
              <a:t>Queste disposizioni non si applicano agli studenti diversamente abili riconosciuti dalla competente Commissione ai sensi della Legge 104/1992 o con invalidità non inferiore al 66%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4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600" b="1" dirty="0"/>
              <a:t>Studenti iscritti al primo anno dei corsi di specializzazione e di dottorato di ricerca: </a:t>
            </a:r>
            <a:r>
              <a:rPr lang="it-IT" sz="1300" dirty="0">
                <a:cs typeface="Arial" panose="020B0604020202020204" pitchFamily="34" charset="0"/>
              </a:rPr>
              <a:t> il requisito di merito necessario è quello previsto dai rispettivi ordinamenti universitari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endParaRPr lang="it-IT" sz="500" u="sng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it-IT" sz="1500" u="sng" dirty="0"/>
              <a:t>Gli studenti che acquisiscono i crediti  entro il 10 agosto hanno diritto ad ottenere il pagamento dell’ultima rata a saldo pari al 50% della quota monetaria della borsa di studio</a:t>
            </a:r>
            <a:r>
              <a:rPr lang="it-IT" sz="1500" b="1" u="sng" dirty="0"/>
              <a:t>.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2F5C438-E6D8-46A7-BAA0-7BE036AD6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25" y="465431"/>
            <a:ext cx="4264294" cy="101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08" y="2787589"/>
            <a:ext cx="3887139" cy="3207494"/>
          </a:xfrm>
        </p:spPr>
        <p:txBody>
          <a:bodyPr>
            <a:normAutofit/>
          </a:bodyPr>
          <a:lstStyle/>
          <a:p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Requisiti di merito per studenti iscritti al </a:t>
            </a:r>
            <a:r>
              <a:rPr lang="it-IT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° anno: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cosa succede se non raggiungo i 20 crediti entro agosto?</a:t>
            </a:r>
          </a:p>
        </p:txBody>
      </p:sp>
      <p:pic>
        <p:nvPicPr>
          <p:cNvPr id="9" name="Immagine 1" descr="C:\Users\Brincivalli\Desktop\logo_rosso.png">
            <a:extLst>
              <a:ext uri="{FF2B5EF4-FFF2-40B4-BE49-F238E27FC236}">
                <a16:creationId xmlns:a16="http://schemas.microsoft.com/office/drawing/2014/main" id="{093A6930-3AD0-4614-8F61-E60CC646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408" y="341737"/>
            <a:ext cx="5439875" cy="130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739" y="1986419"/>
            <a:ext cx="6417679" cy="445953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1400" dirty="0"/>
              <a:t>Gli studenti che NON riescono ad acquisire i crediti richiesti entro il 10/08 </a:t>
            </a:r>
            <a:r>
              <a:rPr lang="it-IT" sz="1400" b="1" dirty="0"/>
              <a:t>perdono il diritto ad ottenere il pagamento della rata a saldo </a:t>
            </a:r>
            <a:r>
              <a:rPr lang="it-IT" sz="1400" dirty="0"/>
              <a:t>della quota in denaro. </a:t>
            </a:r>
          </a:p>
          <a:p>
            <a:pPr marL="0" indent="0" algn="just">
              <a:buNone/>
            </a:pPr>
            <a:r>
              <a:rPr lang="it-IT" sz="1400" dirty="0"/>
              <a:t>Gli studenti che acquisiscono entro il </a:t>
            </a:r>
            <a:r>
              <a:rPr lang="it-IT" sz="1400" b="1" dirty="0"/>
              <a:t>30 novembre 2024 </a:t>
            </a:r>
            <a:r>
              <a:rPr lang="it-IT" sz="1400" dirty="0"/>
              <a:t>almeno 20 crediti (</a:t>
            </a:r>
            <a:r>
              <a:rPr lang="it-IT" sz="1400" dirty="0">
                <a:solidFill>
                  <a:srgbClr val="FF0000"/>
                </a:solidFill>
              </a:rPr>
              <a:t>10 crediti in caso di iscrizione a tempo parziale</a:t>
            </a:r>
            <a:r>
              <a:rPr lang="it-IT" sz="1400" dirty="0"/>
              <a:t>), per i corsi organizzati in più periodi didattici ed almeno dieci crediti per gli altri, riconosciuti per il corso di studio cui gli studenti sono iscritti nell'anno di conseguimento della borsa o per quello cui si iscrivono nell'anno successivo, anche se diverso da quello precedente, </a:t>
            </a:r>
            <a:r>
              <a:rPr lang="it-IT" sz="1400" b="1" u="sng" dirty="0"/>
              <a:t>mantengono la borsa di studio a.a. 2023/2024 comprensiva solo della prima rata della quota in denaro.</a:t>
            </a:r>
            <a:r>
              <a:rPr lang="it-IT" sz="1400" dirty="0"/>
              <a:t> </a:t>
            </a:r>
          </a:p>
          <a:p>
            <a:pPr marL="0" indent="0" algn="just">
              <a:buNone/>
            </a:pPr>
            <a:r>
              <a:rPr lang="it-IT" sz="1600" b="1" dirty="0"/>
              <a:t>Se lo studente vincitore di borsa non consegue i crediti prescritti entro la data del 30 novembre,</a:t>
            </a:r>
            <a:r>
              <a:rPr lang="it-IT" sz="1600" b="1" dirty="0">
                <a:solidFill>
                  <a:srgbClr val="FF0000"/>
                </a:solidFill>
              </a:rPr>
              <a:t> la borsa di </a:t>
            </a:r>
            <a:r>
              <a:rPr lang="it-IT" sz="1600" b="1">
                <a:solidFill>
                  <a:srgbClr val="FF0000"/>
                </a:solidFill>
              </a:rPr>
              <a:t>studio gli viene </a:t>
            </a:r>
            <a:r>
              <a:rPr lang="it-IT" sz="1600" b="1" dirty="0">
                <a:solidFill>
                  <a:srgbClr val="FF0000"/>
                </a:solidFill>
              </a:rPr>
              <a:t>revocata </a:t>
            </a:r>
            <a:r>
              <a:rPr lang="it-IT" sz="1600" b="1" dirty="0"/>
              <a:t>con successiva restituzione dell’equivalente in denaro dei servizi goduti e le somme in denaro riscosse</a:t>
            </a:r>
            <a:r>
              <a:rPr lang="it-IT" sz="1400" b="1" dirty="0"/>
              <a:t>.</a:t>
            </a:r>
            <a:r>
              <a:rPr lang="it-IT" sz="1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75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931" y="2459115"/>
            <a:ext cx="3734172" cy="3627407"/>
          </a:xfrm>
        </p:spPr>
        <p:txBody>
          <a:bodyPr>
            <a:normAutofit fontScale="90000"/>
          </a:bodyPr>
          <a:lstStyle/>
          <a:p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Requisiti di merito per studenti iscritti agli anni successivi al primo </a:t>
            </a:r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700" i="1" dirty="0">
                <a:latin typeface="Arial" panose="020B0604020202020204" pitchFamily="34" charset="0"/>
                <a:cs typeface="Arial" panose="020B0604020202020204" pitchFamily="34" charset="0"/>
              </a:rPr>
              <a:t>alla data del 10 agosto</a:t>
            </a:r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1864311"/>
            <a:ext cx="6007608" cy="422221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it-IT" sz="1200" dirty="0"/>
              <a:t>Per presentare domanda di borsa di studio è richiesto come requisito di merito un numero di crediti totali acquisiti al 10/08 . I CFU devono essere inseriti nel piano di studi (i crediti in esubero, </a:t>
            </a:r>
            <a:r>
              <a:rPr lang="it-IT" sz="1200" i="1" dirty="0"/>
              <a:t>in sovrannumero o fuori piano di studi,</a:t>
            </a:r>
            <a:r>
              <a:rPr lang="it-IT" sz="1200" dirty="0"/>
              <a:t> non sono validi ai fini del conteggio per il merito).</a:t>
            </a:r>
          </a:p>
          <a:p>
            <a:pPr marL="0" indent="0">
              <a:buNone/>
            </a:pPr>
            <a:r>
              <a:rPr lang="it-IT" sz="1200" dirty="0"/>
              <a:t>Per conoscere il requisito di merito richiesto devi leggere le tabelle presenti nel bando (art. 7) e controllare i crediti richiesti sia che tu sia:</a:t>
            </a:r>
          </a:p>
          <a:p>
            <a:pPr>
              <a:spcBef>
                <a:spcPts val="500"/>
              </a:spcBef>
            </a:pPr>
            <a:r>
              <a:rPr lang="it-IT" sz="1200" dirty="0"/>
              <a:t>studente iscritto a tempo pieno</a:t>
            </a:r>
          </a:p>
          <a:p>
            <a:pPr>
              <a:spcBef>
                <a:spcPts val="500"/>
              </a:spcBef>
            </a:pPr>
            <a:r>
              <a:rPr lang="it-IT" sz="1200" dirty="0"/>
              <a:t>studente iscritto a tempo parziale</a:t>
            </a:r>
          </a:p>
          <a:p>
            <a:pPr>
              <a:spcBef>
                <a:spcPts val="500"/>
              </a:spcBef>
            </a:pPr>
            <a:r>
              <a:rPr lang="it-IT" sz="1200" dirty="0"/>
              <a:t>studente diversamente abile 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it-IT" sz="1200" b="1" dirty="0"/>
              <a:t>RICORDATI: </a:t>
            </a:r>
            <a:r>
              <a:rPr lang="it-IT" sz="1200" dirty="0"/>
              <a:t>Se sei uno studente che si iscrive al 2° anno in corso, oltre ai CFU richiesti devi aver soddisfatto, dove previsti, gli </a:t>
            </a:r>
            <a:r>
              <a:rPr lang="it-IT" sz="1200" b="1" dirty="0">
                <a:solidFill>
                  <a:srgbClr val="FF0000"/>
                </a:solidFill>
              </a:rPr>
              <a:t>OFA</a:t>
            </a:r>
            <a:r>
              <a:rPr lang="it-IT" sz="1200" dirty="0"/>
              <a:t> (obblighi formativi).</a:t>
            </a:r>
          </a:p>
          <a:p>
            <a:pPr marL="0" indent="0" algn="just">
              <a:buNone/>
            </a:pPr>
            <a:r>
              <a:rPr lang="it-IT" sz="1200" b="1" dirty="0">
                <a:solidFill>
                  <a:srgbClr val="FF0000"/>
                </a:solidFill>
                <a:highlight>
                  <a:srgbClr val="FFFF00"/>
                </a:highlight>
              </a:rPr>
              <a:t>ATTENZIONE:</a:t>
            </a:r>
            <a:r>
              <a:rPr lang="it-IT" sz="1200" dirty="0">
                <a:highlight>
                  <a:srgbClr val="FFFF00"/>
                </a:highlight>
              </a:rPr>
              <a:t> al punto 7.6 del bando sono elencati i corsi di studio per ogni sede universitaria per cui, ai sensi dell’art. 5, comma 12 del Decreto MUR 1320/2021, per gli studenti iscritti ad anni successivi al primo, sono stati </a:t>
            </a:r>
            <a:r>
              <a:rPr lang="it-IT" sz="1200" b="1" dirty="0">
                <a:highlight>
                  <a:srgbClr val="FFFF00"/>
                </a:highlight>
              </a:rPr>
              <a:t>ridefiniti</a:t>
            </a:r>
            <a:r>
              <a:rPr lang="it-IT" sz="1200" dirty="0">
                <a:highlight>
                  <a:srgbClr val="FFFF00"/>
                </a:highlight>
              </a:rPr>
              <a:t> in misura proporzionale a</a:t>
            </a:r>
            <a:r>
              <a:rPr lang="it-IT" sz="1200" b="1" dirty="0">
                <a:highlight>
                  <a:srgbClr val="FFFF00"/>
                </a:highlight>
              </a:rPr>
              <a:t>i</a:t>
            </a:r>
            <a:r>
              <a:rPr lang="it-IT" sz="1200" dirty="0">
                <a:highlight>
                  <a:srgbClr val="FFFF00"/>
                </a:highlight>
              </a:rPr>
              <a:t> </a:t>
            </a:r>
            <a:r>
              <a:rPr lang="it-IT" sz="1200" b="1" dirty="0">
                <a:highlight>
                  <a:srgbClr val="FFFF00"/>
                </a:highlight>
              </a:rPr>
              <a:t>crediti</a:t>
            </a:r>
            <a:r>
              <a:rPr lang="it-IT" sz="1200" dirty="0">
                <a:highlight>
                  <a:srgbClr val="FFFF00"/>
                </a:highlight>
              </a:rPr>
              <a:t> effettivamente conseguibili.</a:t>
            </a:r>
          </a:p>
          <a:p>
            <a:pPr marL="0" indent="0" algn="just">
              <a:buNone/>
            </a:pPr>
            <a:r>
              <a:rPr lang="it-IT" sz="1200" dirty="0"/>
              <a:t>Di seguito riportiamo l’elenco dei corsi interessati alla rideterminazione dei crediti minimi </a:t>
            </a:r>
          </a:p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14E5BF1-08D8-4FEE-830E-BAEF86461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24" y="513850"/>
            <a:ext cx="5098795" cy="121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43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34" y="3126658"/>
            <a:ext cx="4176469" cy="2868424"/>
          </a:xfrm>
        </p:spPr>
        <p:txBody>
          <a:bodyPr>
            <a:normAutofit fontScale="90000"/>
          </a:bodyPr>
          <a:lstStyle/>
          <a:p>
            <a:pPr>
              <a:spcAft>
                <a:spcPts val="500"/>
              </a:spcAft>
            </a:pP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triennale dell’UNIVERSITÀ POLITECNICA DELLE MARCHE: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4440602"/>
            <a:ext cx="6007608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0301DC-9A4B-44E8-AF07-DBDC8CF3A9D0}"/>
              </a:ext>
            </a:extLst>
          </p:cNvPr>
          <p:cNvSpPr txBox="1"/>
          <p:nvPr/>
        </p:nvSpPr>
        <p:spPr>
          <a:xfrm>
            <a:off x="5309912" y="1777479"/>
            <a:ext cx="6174362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400" dirty="0"/>
              <a:t>Ingegneria Civile e Ambientale (Classe L-7), </a:t>
            </a:r>
          </a:p>
          <a:p>
            <a:pPr algn="just"/>
            <a:r>
              <a:rPr lang="it-IT" sz="1400" dirty="0"/>
              <a:t>Igiene Dentale (Classe L-Snt3), </a:t>
            </a:r>
          </a:p>
          <a:p>
            <a:pPr algn="just"/>
            <a:r>
              <a:rPr lang="it-IT" sz="1400" dirty="0"/>
              <a:t>Infermieristica (Classe L-Snt1), </a:t>
            </a:r>
          </a:p>
          <a:p>
            <a:pPr algn="just"/>
            <a:r>
              <a:rPr lang="it-IT" sz="1400" dirty="0"/>
              <a:t>Ingegneria Biomedica (Classe L-8), </a:t>
            </a:r>
          </a:p>
          <a:p>
            <a:pPr algn="just"/>
            <a:r>
              <a:rPr lang="it-IT" sz="1400" dirty="0"/>
              <a:t>Ingegneria dell’informazione per Videogame e Realtà Virtuale (Classe L-8), </a:t>
            </a:r>
          </a:p>
          <a:p>
            <a:pPr algn="just"/>
            <a:r>
              <a:rPr lang="it-IT" sz="1400" dirty="0"/>
              <a:t>Ingegneria Edile (Classe L-23), </a:t>
            </a:r>
          </a:p>
          <a:p>
            <a:pPr algn="just"/>
            <a:r>
              <a:rPr lang="it-IT" sz="1400" dirty="0"/>
              <a:t>Ingegneria Elettronica e delle Tecnologie Digitali (Classe L-8), </a:t>
            </a:r>
          </a:p>
          <a:p>
            <a:pPr algn="just"/>
            <a:r>
              <a:rPr lang="it-IT" sz="1400" dirty="0"/>
              <a:t>Ingegneria Informatica e dell'automazione (Classe L-8), </a:t>
            </a:r>
          </a:p>
          <a:p>
            <a:pPr algn="just"/>
            <a:r>
              <a:rPr lang="it-IT" sz="1400" dirty="0"/>
              <a:t>Ingegneria Meccanica (Classe L-9), </a:t>
            </a:r>
          </a:p>
          <a:p>
            <a:pPr algn="just"/>
            <a:r>
              <a:rPr lang="it-IT" sz="1400" dirty="0"/>
              <a:t>Ingegneria per La Sostenibilità Industriale (Classe L-9), </a:t>
            </a:r>
          </a:p>
          <a:p>
            <a:pPr algn="just"/>
            <a:r>
              <a:rPr lang="it-IT" sz="1400" dirty="0"/>
              <a:t>Logopedia (Classe L-Snt2), </a:t>
            </a:r>
          </a:p>
          <a:p>
            <a:pPr algn="just"/>
            <a:r>
              <a:rPr lang="it-IT" sz="1400" dirty="0"/>
              <a:t>Scienze Ambientali e Protezione Civile (Classe L-32), </a:t>
            </a:r>
          </a:p>
          <a:p>
            <a:pPr algn="just"/>
            <a:r>
              <a:rPr lang="it-IT" sz="1400" dirty="0"/>
              <a:t>Scienze Biologiche - Curriculum Biomolecolare (Classe L-13), </a:t>
            </a:r>
          </a:p>
          <a:p>
            <a:pPr algn="just"/>
            <a:r>
              <a:rPr lang="it-IT" sz="1400" dirty="0"/>
              <a:t>Scienze Biologiche - Curriculum Marino (Classe L-13), </a:t>
            </a:r>
          </a:p>
          <a:p>
            <a:pPr algn="just"/>
            <a:r>
              <a:rPr lang="it-IT" sz="1400" dirty="0"/>
              <a:t>Scienze e Tecnologie Alimentari (Classe L-26), </a:t>
            </a:r>
          </a:p>
          <a:p>
            <a:pPr algn="just"/>
            <a:r>
              <a:rPr lang="it-IT" sz="1400" dirty="0"/>
              <a:t>Sistemi Industriali e dell'informazione (Classe L-P03), </a:t>
            </a:r>
          </a:p>
          <a:p>
            <a:pPr algn="just"/>
            <a:r>
              <a:rPr lang="it-IT" sz="1400" dirty="0"/>
              <a:t>Tecniche della Prevenzione nell'ambiente e nei luoghi di Lavoro (Classe L-Snt4),</a:t>
            </a:r>
          </a:p>
          <a:p>
            <a:pPr algn="just"/>
            <a:r>
              <a:rPr lang="it-IT" sz="1400" dirty="0"/>
              <a:t>Tecniche di Laboratorio Biomedico (Classe L-Snt3)</a:t>
            </a:r>
          </a:p>
          <a:p>
            <a:pPr algn="just"/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BF9B55-637D-42C1-B90F-E06550E9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8" y="280878"/>
            <a:ext cx="5084769" cy="12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3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34" y="3126658"/>
            <a:ext cx="4176469" cy="2868424"/>
          </a:xfrm>
        </p:spPr>
        <p:txBody>
          <a:bodyPr>
            <a:normAutofit fontScale="90000"/>
          </a:bodyPr>
          <a:lstStyle/>
          <a:p>
            <a:pPr>
              <a:spcAft>
                <a:spcPts val="500"/>
              </a:spcAft>
            </a:pP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dell’UNIVERSITÀ POLITECNICA DELLE MARCHE: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4440602"/>
            <a:ext cx="6007608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0301DC-9A4B-44E8-AF07-DBDC8CF3A9D0}"/>
              </a:ext>
            </a:extLst>
          </p:cNvPr>
          <p:cNvSpPr txBox="1"/>
          <p:nvPr/>
        </p:nvSpPr>
        <p:spPr>
          <a:xfrm>
            <a:off x="5273336" y="3428999"/>
            <a:ext cx="6596744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Scienze Forestali, dei Suoli e del Paesaggio (Classe Lm-73),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err="1"/>
              <a:t>Biomedical</a:t>
            </a:r>
            <a:r>
              <a:rPr lang="it-IT" sz="1400" dirty="0"/>
              <a:t> Engineering (Classe Lm-21),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Ingegneria Civile (Classe Lm-23),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Ingegneria Edile (Classe Lm-24),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Ingegneria Elettronica (Classe Lm-29),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Food and Beverage Innovation and Management (Classe Lm-70),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err="1"/>
              <a:t>Environmental</a:t>
            </a:r>
            <a:r>
              <a:rPr lang="it-IT" sz="1400" dirty="0"/>
              <a:t> Engineering (Classe Lm-35),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/>
              <a:t>Scienze Riabilitative delle Professioni Sanitarie (Classe Lm-Snt2)</a:t>
            </a:r>
          </a:p>
          <a:p>
            <a:pPr algn="just"/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BF9B55-637D-42C1-B90F-E06550E9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8" y="280878"/>
            <a:ext cx="5084769" cy="12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62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34" y="3126658"/>
            <a:ext cx="4176469" cy="2868424"/>
          </a:xfrm>
        </p:spPr>
        <p:txBody>
          <a:bodyPr>
            <a:normAutofit fontScale="90000"/>
          </a:bodyPr>
          <a:lstStyle/>
          <a:p>
            <a:pPr>
              <a:spcAft>
                <a:spcPts val="500"/>
              </a:spcAft>
            </a:pP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a Ciclo Unico dell’UNIVERSITÀ POLITECNICA DELLE MARCHE: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4440602"/>
            <a:ext cx="6007608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0301DC-9A4B-44E8-AF07-DBDC8CF3A9D0}"/>
              </a:ext>
            </a:extLst>
          </p:cNvPr>
          <p:cNvSpPr txBox="1"/>
          <p:nvPr/>
        </p:nvSpPr>
        <p:spPr>
          <a:xfrm>
            <a:off x="5349240" y="2546045"/>
            <a:ext cx="613503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/>
              <a:t>Medicina e Chirurgia (Classe Lm-41),</a:t>
            </a:r>
          </a:p>
          <a:p>
            <a:pPr algn="just"/>
            <a:r>
              <a:rPr lang="it-IT" dirty="0"/>
              <a:t>Medicine And Surgery (Classe Lm-41),</a:t>
            </a:r>
          </a:p>
          <a:p>
            <a:pPr algn="just"/>
            <a:r>
              <a:rPr lang="it-IT" dirty="0"/>
              <a:t>Odontoiatria e Protesi Dentaria (Classe Lm-46)</a:t>
            </a:r>
          </a:p>
          <a:p>
            <a:pPr algn="just"/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BF9B55-637D-42C1-B90F-E06550E9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8" y="280878"/>
            <a:ext cx="5084769" cy="12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9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34" y="3126658"/>
            <a:ext cx="4176469" cy="2868424"/>
          </a:xfrm>
        </p:spPr>
        <p:txBody>
          <a:bodyPr>
            <a:normAutofit fontScale="90000"/>
          </a:bodyPr>
          <a:lstStyle/>
          <a:p>
            <a:pPr>
              <a:spcAft>
                <a:spcPts val="500"/>
              </a:spcAft>
            </a:pP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triennale dell’UNIVERSITÀ DEGLI STUDI DI CAMERINO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4440602"/>
            <a:ext cx="6007608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0301DC-9A4B-44E8-AF07-DBDC8CF3A9D0}"/>
              </a:ext>
            </a:extLst>
          </p:cNvPr>
          <p:cNvSpPr txBox="1"/>
          <p:nvPr/>
        </p:nvSpPr>
        <p:spPr>
          <a:xfrm>
            <a:off x="5369224" y="2546045"/>
            <a:ext cx="61150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/>
              <a:t>Biologia (L-13), </a:t>
            </a:r>
          </a:p>
          <a:p>
            <a:pPr algn="just"/>
            <a:r>
              <a:rPr lang="it-IT" sz="1200" dirty="0"/>
              <a:t>Chimica (L-27), </a:t>
            </a:r>
          </a:p>
          <a:p>
            <a:pPr algn="just"/>
            <a:r>
              <a:rPr lang="it-IT" sz="1200" dirty="0"/>
              <a:t>Fisica (L-30), </a:t>
            </a:r>
          </a:p>
          <a:p>
            <a:pPr algn="just"/>
            <a:r>
              <a:rPr lang="it-IT" sz="1200" dirty="0"/>
              <a:t>Informazione Scientifica sul Farmaco e Scienze del Fitness e dei Prodotti della Salute - Curriculum informazione scientifica sul farmaco (L-29), </a:t>
            </a:r>
          </a:p>
          <a:p>
            <a:pPr algn="just"/>
            <a:r>
              <a:rPr lang="it-IT" sz="1200" dirty="0"/>
              <a:t>Informazione Scientifica sul Farmaco e Scienze del Fitness e dei Prodotti della Salute - Curriculum scienze e tecnologie del fitness e dei prodotti della salute (L-29), </a:t>
            </a:r>
          </a:p>
          <a:p>
            <a:pPr algn="just"/>
            <a:r>
              <a:rPr lang="it-IT" sz="1200" dirty="0"/>
              <a:t>Scienze Geologiche e Tecnologie per l’ambiente (L-34),</a:t>
            </a:r>
          </a:p>
          <a:p>
            <a:pPr algn="just"/>
            <a:r>
              <a:rPr lang="it-IT" sz="1200" dirty="0"/>
              <a:t>Tecnico del Benessere Animale e delle Produzioni - Curriculum Allevamento E Produzioni Animali (L-38), </a:t>
            </a:r>
          </a:p>
          <a:p>
            <a:pPr algn="just"/>
            <a:r>
              <a:rPr lang="it-IT" sz="1200" dirty="0"/>
              <a:t>Tecnico del Benessere Animale e delle Produzioni - Curriculum Assistente alla Professione Medico-Veterinaria (L-38), </a:t>
            </a:r>
          </a:p>
          <a:p>
            <a:pPr algn="just"/>
            <a:r>
              <a:rPr lang="it-IT" sz="1200" dirty="0"/>
              <a:t>Tecnologie Innovative per i Beni Culturali (L-43)</a:t>
            </a:r>
          </a:p>
          <a:p>
            <a:pPr algn="just"/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BF9B55-637D-42C1-B90F-E06550E9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8" y="280878"/>
            <a:ext cx="5084769" cy="12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4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A474011-A49D-4C7A-BF41-0ACD0A2693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BDF463D-C542-4DE4-88FF-5A2B5E147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34" y="3126658"/>
            <a:ext cx="4176469" cy="2868424"/>
          </a:xfrm>
        </p:spPr>
        <p:txBody>
          <a:bodyPr>
            <a:normAutofit fontScale="90000"/>
          </a:bodyPr>
          <a:lstStyle/>
          <a:p>
            <a:pPr>
              <a:spcAft>
                <a:spcPts val="500"/>
              </a:spcAft>
            </a:pP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Elenco corsi di Laurea Magistrale dell’UNIVERSITÀ DEGLI STUDI DI CAMERINO:</a:t>
            </a: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525899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0B156B-AC73-4583-9C42-A80FBB87C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0" y="4440602"/>
            <a:ext cx="6007608" cy="164592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it-IT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F0301DC-9A4B-44E8-AF07-DBDC8CF3A9D0}"/>
              </a:ext>
            </a:extLst>
          </p:cNvPr>
          <p:cNvSpPr txBox="1"/>
          <p:nvPr/>
        </p:nvSpPr>
        <p:spPr>
          <a:xfrm>
            <a:off x="5369224" y="2546045"/>
            <a:ext cx="61150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200" dirty="0"/>
              <a:t>Architettura (Lm-4), </a:t>
            </a:r>
          </a:p>
          <a:p>
            <a:pPr algn="just"/>
            <a:r>
              <a:rPr lang="it-IT" sz="1200" dirty="0"/>
              <a:t>Design per l'innovazione Digitale (Lm-12),</a:t>
            </a:r>
          </a:p>
          <a:p>
            <a:pPr algn="just"/>
            <a:r>
              <a:rPr lang="it-IT" sz="1200" dirty="0" err="1"/>
              <a:t>Geoenvironmental</a:t>
            </a:r>
            <a:r>
              <a:rPr lang="it-IT" sz="1200" dirty="0"/>
              <a:t> </a:t>
            </a:r>
            <a:r>
              <a:rPr lang="it-IT" sz="1200" dirty="0" err="1"/>
              <a:t>Resources</a:t>
            </a:r>
            <a:r>
              <a:rPr lang="it-IT" sz="1200" dirty="0"/>
              <a:t> and Risks (Lm-74), </a:t>
            </a:r>
          </a:p>
          <a:p>
            <a:pPr algn="just"/>
            <a:r>
              <a:rPr lang="it-IT" sz="1200" dirty="0"/>
              <a:t>Gestione dei Fenomeni Migratori e Politiche di Integrazione nell'Unione Europea (Lm-90), </a:t>
            </a:r>
          </a:p>
          <a:p>
            <a:pPr algn="just"/>
            <a:r>
              <a:rPr lang="it-IT" sz="1200" dirty="0" err="1"/>
              <a:t>Biological</a:t>
            </a:r>
            <a:r>
              <a:rPr lang="it-IT" sz="1200" dirty="0"/>
              <a:t> Sciences (Lm-6) – Curriculum </a:t>
            </a:r>
            <a:r>
              <a:rPr lang="it-IT" sz="1200" dirty="0" err="1"/>
              <a:t>Molecular</a:t>
            </a:r>
            <a:r>
              <a:rPr lang="it-IT" sz="1200" dirty="0"/>
              <a:t> </a:t>
            </a:r>
            <a:r>
              <a:rPr lang="it-IT" sz="1200" dirty="0" err="1"/>
              <a:t>Diagnostics</a:t>
            </a:r>
            <a:r>
              <a:rPr lang="it-IT" sz="1200" dirty="0"/>
              <a:t> and </a:t>
            </a:r>
            <a:r>
              <a:rPr lang="it-IT" sz="1200" dirty="0" err="1"/>
              <a:t>Biotecnology</a:t>
            </a:r>
            <a:r>
              <a:rPr lang="it-IT" sz="1200" dirty="0"/>
              <a:t> (Classe Lm-6)</a:t>
            </a:r>
          </a:p>
          <a:p>
            <a:pPr algn="just"/>
            <a:endParaRPr lang="it-IT" sz="1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2BF9B55-637D-42C1-B90F-E06550E9B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08" y="280878"/>
            <a:ext cx="5084769" cy="121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88092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C1B"/>
      </a:dk2>
      <a:lt2>
        <a:srgbClr val="F0F2F3"/>
      </a:lt2>
      <a:accent1>
        <a:srgbClr val="E78129"/>
      </a:accent1>
      <a:accent2>
        <a:srgbClr val="D52017"/>
      </a:accent2>
      <a:accent3>
        <a:srgbClr val="E7296F"/>
      </a:accent3>
      <a:accent4>
        <a:srgbClr val="D517AD"/>
      </a:accent4>
      <a:accent5>
        <a:srgbClr val="C029E7"/>
      </a:accent5>
      <a:accent6>
        <a:srgbClr val="621BD6"/>
      </a:accent6>
      <a:hlink>
        <a:srgbClr val="3F84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1640</Words>
  <Application>Microsoft Office PowerPoint</Application>
  <PresentationFormat>Widescreen</PresentationFormat>
  <Paragraphs>117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Neue Haas Grotesk Text Pro</vt:lpstr>
      <vt:lpstr>AccentBoxVTI</vt:lpstr>
      <vt:lpstr>    Requisiti di merito.    </vt:lpstr>
      <vt:lpstr> Requisiti di merito per studenti iscritti al 1° anno - valutazione ex post</vt:lpstr>
      <vt:lpstr> Requisiti di merito per studenti iscritti al 1° anno: cosa succede se non raggiungo i 20 crediti entro agosto?</vt:lpstr>
      <vt:lpstr>  Requisiti di merito per studenti iscritti agli anni successivi al primo (alla data del 10 agosto)      </vt:lpstr>
      <vt:lpstr>  Elenco corsi di Laurea triennale dell’UNIVERSITÀ POLITECNICA DELLE MARCHE:    </vt:lpstr>
      <vt:lpstr>  Elenco corsi di Laurea Magistrale dell’UNIVERSITÀ POLITECNICA DELLE MARCHE:   </vt:lpstr>
      <vt:lpstr>  Elenco corsi di Laurea Magistrale a Ciclo Unico dell’UNIVERSITÀ POLITECNICA DELLE MARCHE:   </vt:lpstr>
      <vt:lpstr>  Elenco corsi di Laurea triennale dell’UNIVERSITÀ DEGLI STUDI DI CAMERINO   </vt:lpstr>
      <vt:lpstr>  Elenco corsi di Laurea Magistrale dell’UNIVERSITÀ DEGLI STUDI DI CAMERINO:   </vt:lpstr>
      <vt:lpstr>  Elenco corsi di Laurea Magistrale a Ciclo Unico dell’UNIVERSITÀ DEGLI STUDI DI CAMERINO:  </vt:lpstr>
      <vt:lpstr>  Elenco corsi di Laurea triennale dell’UNIVERSITÀ DEGLI STUDI DI URBINO:   </vt:lpstr>
      <vt:lpstr>  Elenco corsi di Laurea Magistrale dell’UNIVERSITÀ DEGLI STUDI DI URBINO:   </vt:lpstr>
      <vt:lpstr>  Elenco corsi di Laurea Magistrale a Ciclo Unico dell’UNIVERSITÀ DEGLI STUDI DI URBINO:  </vt:lpstr>
      <vt:lpstr>    CREDITI BONUS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SCADENZE</dc:title>
  <dc:creator>Caterina Rogante</dc:creator>
  <cp:lastModifiedBy>Andreina  Castelli</cp:lastModifiedBy>
  <cp:revision>58</cp:revision>
  <dcterms:created xsi:type="dcterms:W3CDTF">2021-07-05T09:06:43Z</dcterms:created>
  <dcterms:modified xsi:type="dcterms:W3CDTF">2023-07-04T16:30:01Z</dcterms:modified>
</cp:coreProperties>
</file>