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83" y="3207657"/>
            <a:ext cx="4846320" cy="2075542"/>
          </a:xfrm>
        </p:spPr>
        <p:txBody>
          <a:bodyPr>
            <a:normAutofit/>
          </a:bodyPr>
          <a:lstStyle/>
          <a:p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REQUISITI PER </a:t>
            </a: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FARE </a:t>
            </a:r>
            <a:b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3400" dirty="0">
                <a:latin typeface="Arial Black" panose="020B0A04020102020204" pitchFamily="34" charset="0"/>
                <a:cs typeface="Times New Roman" panose="02020603050405020304" pitchFamily="18" charset="0"/>
              </a:rPr>
              <a:t>DOMANDA </a:t>
            </a:r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1183" y="1026740"/>
            <a:ext cx="5441001" cy="1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7" name="Video 36">
            <a:extLst>
              <a:ext uri="{FF2B5EF4-FFF2-40B4-BE49-F238E27FC236}">
                <a16:creationId xmlns:a16="http://schemas.microsoft.com/office/drawing/2014/main" id="{7D3008A0-5A62-41A1-AEFB-D470ACFAF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6" r="10636"/>
          <a:stretch/>
        </p:blipFill>
        <p:spPr>
          <a:xfrm>
            <a:off x="6494499" y="1612490"/>
            <a:ext cx="4986301" cy="4871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8"/>
            <a:ext cx="5991244" cy="1736719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dell’UNIVERSITÀ DEGLI STUDI DI CAMERINO: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879667"/>
            <a:ext cx="6572404" cy="32925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Architettura (Lm-4),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Design per l'innovazione Digitale (Lm-12),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 err="1"/>
              <a:t>Geoenvironmental</a:t>
            </a:r>
            <a:r>
              <a:rPr lang="it-IT" sz="1800" dirty="0"/>
              <a:t> </a:t>
            </a:r>
            <a:r>
              <a:rPr lang="it-IT" sz="1800" dirty="0" err="1"/>
              <a:t>Resources</a:t>
            </a:r>
            <a:r>
              <a:rPr lang="it-IT" sz="1800" dirty="0"/>
              <a:t> and Risks (Lm-74),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Gestione dei Fenomeni Migratori e Politiche di Integrazione nell'Unione Europea (Lm-90),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 err="1"/>
              <a:t>Biological</a:t>
            </a:r>
            <a:r>
              <a:rPr lang="it-IT" sz="1800" dirty="0"/>
              <a:t> Sciences (Lm-6) – Curriculum </a:t>
            </a:r>
            <a:r>
              <a:rPr lang="it-IT" sz="1800" dirty="0" err="1"/>
              <a:t>Molecular</a:t>
            </a:r>
            <a:r>
              <a:rPr lang="it-IT" sz="1800" dirty="0"/>
              <a:t> </a:t>
            </a:r>
            <a:r>
              <a:rPr lang="it-IT" sz="1800" dirty="0" err="1"/>
              <a:t>Diagnostics</a:t>
            </a:r>
            <a:r>
              <a:rPr lang="it-IT" sz="1800" dirty="0"/>
              <a:t> and </a:t>
            </a:r>
            <a:r>
              <a:rPr lang="it-IT" sz="1800" dirty="0" err="1"/>
              <a:t>Biotecnology</a:t>
            </a:r>
            <a:r>
              <a:rPr lang="it-IT" sz="1800" dirty="0"/>
              <a:t> (Classe Lm-6)</a:t>
            </a:r>
          </a:p>
        </p:txBody>
      </p:sp>
    </p:spTree>
    <p:extLst>
      <p:ext uri="{BB962C8B-B14F-4D97-AF65-F5344CB8AC3E}">
        <p14:creationId xmlns:p14="http://schemas.microsoft.com/office/powerpoint/2010/main" val="3528568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9"/>
            <a:ext cx="5991244" cy="145142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a Ciclo Unico dell’UNIVERSITÀ DEGLI STUDI DI CAMERINO: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718662"/>
            <a:ext cx="6572404" cy="34535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Chimica e Tecnologia Farmaceutiche (Lm-13),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Farmacia (Lm-13),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Giurisprudenza (</a:t>
            </a:r>
            <a:r>
              <a:rPr lang="it-IT" sz="1800" dirty="0" err="1"/>
              <a:t>Lmg</a:t>
            </a:r>
            <a:r>
              <a:rPr lang="it-IT" sz="1800" dirty="0"/>
              <a:t>/01),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Medicina Veterinaria (Lm-42)</a:t>
            </a:r>
          </a:p>
        </p:txBody>
      </p:sp>
    </p:spTree>
    <p:extLst>
      <p:ext uri="{BB962C8B-B14F-4D97-AF65-F5344CB8AC3E}">
        <p14:creationId xmlns:p14="http://schemas.microsoft.com/office/powerpoint/2010/main" val="269781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9"/>
            <a:ext cx="5991244" cy="145142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triennale dell’UNIVERSITÀ DEGLI STUDI DI URBINO: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290971"/>
            <a:ext cx="6572404" cy="388122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Biotecnologie (Classe L-2),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Economia e Management (Classe L-18/L-33),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Lingue e Culture Moderne (Classe L-11),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Scienze Biologiche (Classe L-13),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Scienze Geologiche e Pianificazione Territoriale (Classe L-21),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Scienze Geologiche e Pianificazione Territoriale (Classe L-34),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Scienze Motorie, Sportive e della Salute (Classe L-22)</a:t>
            </a:r>
          </a:p>
        </p:txBody>
      </p:sp>
    </p:spTree>
    <p:extLst>
      <p:ext uri="{BB962C8B-B14F-4D97-AF65-F5344CB8AC3E}">
        <p14:creationId xmlns:p14="http://schemas.microsoft.com/office/powerpoint/2010/main" val="209894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9"/>
            <a:ext cx="5991244" cy="145142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dell’UNIVERSITÀ DEGLI STUDI DI URBINO: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085043"/>
            <a:ext cx="6572404" cy="40871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Biologia della Nutrizione (Classe Lm-6),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Biotecnologie Mediche per la Diagnostica e la Terapia (Classe Lm-9),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Economia e Management (Classe Lm-77),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Gestione delle Politiche dei Servizi Sociali e Multiculturalità (Classe Lm-87),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Lingue Moderne e Interculturalità (Classe Lm-37),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Marketing e Comunicazione per le Aziende (Classe Lm-77),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Politica Società Economia Internazionali (Classe Lm-62),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Scienze Motorie per la Prevenzione e la Salute (Classe Lm-67)</a:t>
            </a:r>
          </a:p>
        </p:txBody>
      </p:sp>
    </p:spTree>
    <p:extLst>
      <p:ext uri="{BB962C8B-B14F-4D97-AF65-F5344CB8AC3E}">
        <p14:creationId xmlns:p14="http://schemas.microsoft.com/office/powerpoint/2010/main" val="29892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9"/>
            <a:ext cx="5991244" cy="145142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a Ciclo Unico dell’UNIVERSITÀ DEGLI STUDI DI URBINO: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870523"/>
            <a:ext cx="6572404" cy="330167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Chimica e Tecnologia Farmaceutiche (Classe Lm-13),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Conservazione e Restauro dei Beni Culturali (Classe </a:t>
            </a:r>
            <a:r>
              <a:rPr lang="it-IT" sz="1800" dirty="0" err="1"/>
              <a:t>Lmr</a:t>
            </a:r>
            <a:r>
              <a:rPr lang="it-IT" sz="1800" dirty="0"/>
              <a:t>/02),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Farmacia (Classe Lm-13),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800" dirty="0"/>
              <a:t>Giurisprudenza (Classe </a:t>
            </a:r>
            <a:r>
              <a:rPr lang="it-IT" sz="1800" dirty="0" err="1"/>
              <a:t>Lmg</a:t>
            </a:r>
            <a:r>
              <a:rPr lang="it-IT" sz="1800" dirty="0"/>
              <a:t>/01)</a:t>
            </a:r>
          </a:p>
        </p:txBody>
      </p:sp>
    </p:spTree>
    <p:extLst>
      <p:ext uri="{BB962C8B-B14F-4D97-AF65-F5344CB8AC3E}">
        <p14:creationId xmlns:p14="http://schemas.microsoft.com/office/powerpoint/2010/main" val="304282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MI ISCRIVO AL 1° ANNO, COSA DEVO AVERE PER PRESENTARE DOMANDA: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5993892" cy="35602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1400" dirty="0"/>
              <a:t>Per gli studenti in possesso di credenziali digitali: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SPID, Carta di Identità Elettronica (CIE), Carta nazionale servizi (CNS), o Carta nazionale servizi/tessera sanitaria (CNS/TS).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Avere un ISEE per PRESTAZIONI DIRITTO ALLO STUDIO in favore dello studente che intende iscriversi, entro la scadenza prevista dal bando, al disotto delle seguenti soglie: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-  ISEE fino a €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24.000,00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-  ISPE (=ISP/scala di equivalenza) fino a € 50.000,00.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400" b="1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ATTENZIONE: </a:t>
            </a: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dovrai poi </a:t>
            </a:r>
            <a:r>
              <a:rPr lang="it-IT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ENTRO il corso dell’anno successivo   </a:t>
            </a: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acquisire un certo numero di crediti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. Per maggiori info leggi bene il bando.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41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>
            <a:normAutofit/>
          </a:bodyPr>
          <a:lstStyle/>
          <a:p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MI ISCRIVO AL 2° ANNO, COSA DEVO AVERE PER PRESENTARE DOMANDA: </a:t>
            </a:r>
            <a:b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426" y="2115911"/>
            <a:ext cx="6155900" cy="356025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Se sei uno studente che si iscrive al </a:t>
            </a:r>
            <a:r>
              <a:rPr lang="it-IT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2°</a:t>
            </a:r>
            <a:r>
              <a:rPr lang="it-IT" sz="1500" u="sng" dirty="0">
                <a:latin typeface="Arial" panose="020B0604020202020204" pitchFamily="34" charset="0"/>
                <a:cs typeface="Arial" panose="020B0604020202020204" pitchFamily="34" charset="0"/>
              </a:rPr>
              <a:t> anno in corso,</a:t>
            </a:r>
            <a:r>
              <a:rPr lang="it-IT" sz="1500" dirty="0">
                <a:latin typeface="Arial" panose="020B0604020202020204" pitchFamily="34" charset="0"/>
                <a:cs typeface="Arial" panose="020B0604020202020204" pitchFamily="34" charset="0"/>
              </a:rPr>
              <a:t> oltre all’ISEE fino a € 24.000,00 ed ISPE (=ISP/scala di equivalenza) fino a € 50.000,00 devi:</a:t>
            </a:r>
          </a:p>
          <a:p>
            <a:pPr marL="0" indent="0"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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Aver maturato un numero di crediti come indicati in tabella entro il 10 agosto di quest’anno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   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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Aver soddisfatto, dove previsti, gli </a:t>
            </a:r>
            <a:r>
              <a:rPr lang="it-IT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OFA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15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obblighi formativi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RICORDATI:</a:t>
            </a:r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 Nella domanda dovrai inserire</a:t>
            </a:r>
          </a:p>
          <a:p>
            <a:pPr marL="0" indent="0">
              <a:buNone/>
            </a:pPr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5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</a:t>
            </a:r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il numero di crediti totali acquisiti al 10/08  inseriti nel piano di studi </a:t>
            </a:r>
            <a:r>
              <a:rPr lang="it-IT" sz="1300" i="1" dirty="0">
                <a:latin typeface="Arial" panose="020B0604020202020204" pitchFamily="34" charset="0"/>
                <a:cs typeface="Arial" panose="020B0604020202020204" pitchFamily="34" charset="0"/>
              </a:rPr>
              <a:t>(I crediti in esubero, (in sovrannumero o fuori piano di studi) cioè quelli non utili al conseguimento del titolo, non sono validi ai fini del conteggio per il merito)</a:t>
            </a:r>
          </a:p>
          <a:p>
            <a:pPr marL="0" indent="0">
              <a:buNone/>
            </a:pPr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5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la media aritmetica dei voti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10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MI ISCRIVO AD UN ANNO SUCCESSIVO AL SECONDO, COSA DEVO AVERE PER PRESENTARE DOMANDA: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5993892" cy="35602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Oltre all’ISEE per PRESTAZIONI DIRITTO ALLO STUDIO in favore dello studente che intende presentare domanda, entro la scadenza prevista dal bando, al disotto delle seguenti soglie: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-  ISEE fino a € 24.000,00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-  ISPE (=ISP/scala di equivalenza) fino a € 50.000,00.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 DEVI aver maturato un numero di crediti, richiesti nei rispettivi anni di iscrizione, indicati in tabella entro il 10 agosto di questo anno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b="1" i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RICORDATI</a:t>
            </a:r>
            <a:r>
              <a:rPr lang="it-IT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Nella domanda dovrai inserire: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il numero di crediti totali acquisiti al 10/08  inseriti nel piano di studi </a:t>
            </a:r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(I crediti in esubero, (in sovrannumero o fuori piano di studi) cioè quelli non utili al conseguimento del titolo, non sono validi ai fini del conteggio per il merito)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it-IT" sz="1600" i="1" dirty="0">
                <a:latin typeface="Arial" panose="020B0604020202020204" pitchFamily="34" charset="0"/>
                <a:cs typeface="Arial" panose="020B0604020202020204" pitchFamily="34" charset="0"/>
              </a:rPr>
              <a:t>la media aritmetica dei voti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75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8"/>
            <a:ext cx="5657208" cy="2100439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MI ISCRIVO AD UN ANNO SUCCESSIVO AL PRIMO, quanti crediti devo aver acquisito al 10 agosto di quest’anno? </a:t>
            </a:r>
            <a:b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696109-58F5-C9AC-8C2E-34C91DB19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734058"/>
            <a:ext cx="5285232" cy="34381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1600" dirty="0"/>
              <a:t>Devi leggere le tabelle presenti nel bando (art. 7) e controllare i crediti richiesti sia che tu sia:</a:t>
            </a:r>
          </a:p>
          <a:p>
            <a:pPr>
              <a:spcBef>
                <a:spcPts val="500"/>
              </a:spcBef>
            </a:pPr>
            <a:r>
              <a:rPr lang="it-IT" sz="1600" dirty="0"/>
              <a:t>studente iscritto a tempo pieno</a:t>
            </a:r>
          </a:p>
          <a:p>
            <a:pPr>
              <a:spcBef>
                <a:spcPts val="500"/>
              </a:spcBef>
            </a:pPr>
            <a:r>
              <a:rPr lang="it-IT" sz="1600" dirty="0"/>
              <a:t>studente iscritto a tempo parziale</a:t>
            </a:r>
          </a:p>
          <a:p>
            <a:pPr>
              <a:spcBef>
                <a:spcPts val="500"/>
              </a:spcBef>
            </a:pPr>
            <a:r>
              <a:rPr lang="it-IT" sz="1600" dirty="0"/>
              <a:t>studente diversamente abile </a:t>
            </a:r>
          </a:p>
          <a:p>
            <a:pPr marL="0" indent="0" algn="just">
              <a:buNone/>
            </a:pPr>
            <a:r>
              <a:rPr lang="it-IT" sz="1600" b="1" dirty="0">
                <a:solidFill>
                  <a:srgbClr val="FF0000"/>
                </a:solidFill>
              </a:rPr>
              <a:t>ATTENZIONE:</a:t>
            </a:r>
            <a:r>
              <a:rPr lang="it-IT" sz="1600" dirty="0"/>
              <a:t> al punto 7.6 del bando sono elencati i corsi di studio per ogni sede universitaria per cui, ai sensi dell’art. 5, comma 12 del Decreto MUR 1320/2021, per gli studenti iscritti ad anni successivi al primo, sono stati </a:t>
            </a:r>
            <a:r>
              <a:rPr lang="it-IT" sz="1600" b="1" dirty="0"/>
              <a:t>ridefiniti</a:t>
            </a:r>
            <a:r>
              <a:rPr lang="it-IT" sz="1600" dirty="0"/>
              <a:t> in misura proporzionale a</a:t>
            </a:r>
            <a:r>
              <a:rPr lang="it-IT" sz="1600" b="1" dirty="0"/>
              <a:t>i</a:t>
            </a:r>
            <a:r>
              <a:rPr lang="it-IT" sz="1600" dirty="0"/>
              <a:t> </a:t>
            </a:r>
            <a:r>
              <a:rPr lang="it-IT" sz="1600" b="1" dirty="0"/>
              <a:t>crediti</a:t>
            </a:r>
            <a:r>
              <a:rPr lang="it-IT" sz="1600" dirty="0"/>
              <a:t> effettivamente conseguibili.</a:t>
            </a:r>
          </a:p>
          <a:p>
            <a:pPr marL="0" indent="0" algn="just">
              <a:buNone/>
            </a:pPr>
            <a:r>
              <a:rPr lang="it-IT" sz="1600" dirty="0"/>
              <a:t>Di seguito riportiamo l’elenco dei corsi interessati alla rideterminazione dei crediti minimi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82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9"/>
            <a:ext cx="5991244" cy="1241769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triennale dell’UNIVERSITÀ POLITECNICA DELLE MARCHE: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093975"/>
            <a:ext cx="6572404" cy="425415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Ingegneria Civile e Ambientale (Classe L-7),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Igiene Dentale (Classe L-Snt3),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Infermieristica (Classe L-Snt1),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Ingegneria Biomedica (Classe L-8),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Ingegneria dell’informazione per Videogame e Realtà Virtuale (Classe L-8),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Ingegneria Edile (Classe L-23),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Ingegneria Elettronica e delle Tecnologie Digitali (Classe L-8),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Ingegneria Informatica e dell'automazione (Classe L-8),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Ingegneria Meccanica (Classe L-9),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Ingegneria per La Sostenibilità Industriale (Classe L-9),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Logopedia (Classe L-Snt2),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Scienze Ambientali e Protezione Civile (Classe L-32),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Scienze Biologiche - Curriculum Biomolecolare (Classe L-13),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Scienze Biologiche - Curriculum Marino (Classe L-13),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Scienze e Tecnologie Alimentari (Classe L-26),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Sistemi Industriali e dell'informazione (Classe L-P03),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Tecniche della Prevenzione nell'ambiente e nei luoghi di Lavoro (Classe L-Snt4),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Tecniche di Laboratorio Biomedico (Classe L-Snt3)</a:t>
            </a:r>
          </a:p>
        </p:txBody>
      </p:sp>
    </p:spTree>
    <p:extLst>
      <p:ext uri="{BB962C8B-B14F-4D97-AF65-F5344CB8AC3E}">
        <p14:creationId xmlns:p14="http://schemas.microsoft.com/office/powerpoint/2010/main" val="341607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9"/>
            <a:ext cx="5991244" cy="145142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dell’UNIVERSITÀ POLITECNICA DELLE MARCHE: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879667"/>
            <a:ext cx="6572404" cy="32925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Scienze Forestali, dei Suoli e del Paesaggio (Classe Lm-73),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 err="1"/>
              <a:t>Biomedical</a:t>
            </a:r>
            <a:r>
              <a:rPr lang="it-IT" sz="1600" dirty="0"/>
              <a:t> Engineering (Classe Lm-21),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Ingegneria Civile (Classe Lm-23),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Ingegneria Edile (Classe Lm-24),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Ingegneria Elettronica (Classe Lm-29),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Food and Beverage Innovation and Management (Classe Lm-70),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 err="1"/>
              <a:t>Environmental</a:t>
            </a:r>
            <a:r>
              <a:rPr lang="it-IT" sz="1600" dirty="0"/>
              <a:t> Engineering (Classe Lm-35),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Scienze Riabilitative delle Professioni Sanitarie (Classe Lm-Snt2)</a:t>
            </a:r>
          </a:p>
        </p:txBody>
      </p:sp>
    </p:spTree>
    <p:extLst>
      <p:ext uri="{BB962C8B-B14F-4D97-AF65-F5344CB8AC3E}">
        <p14:creationId xmlns:p14="http://schemas.microsoft.com/office/powerpoint/2010/main" val="388474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9"/>
            <a:ext cx="5991244" cy="198529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a Ciclo Unico dell’UNIVERSITÀ POLITECNICA DELLE MARCHE: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3142961"/>
            <a:ext cx="6572404" cy="302923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Medicina e Chirurgia (Classe Lm-41),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Medicine And Surgery (Classe Lm-41),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1600" dirty="0"/>
              <a:t>Odontoiatria e Protesi Dentaria (Classe Lm-46)</a:t>
            </a:r>
          </a:p>
        </p:txBody>
      </p:sp>
    </p:spTree>
    <p:extLst>
      <p:ext uri="{BB962C8B-B14F-4D97-AF65-F5344CB8AC3E}">
        <p14:creationId xmlns:p14="http://schemas.microsoft.com/office/powerpoint/2010/main" val="2912901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33619"/>
            <a:ext cx="5991244" cy="1451424"/>
          </a:xfrm>
        </p:spPr>
        <p:txBody>
          <a:bodyPr>
            <a:norm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triennale dell’UNIVERSITÀ DEGLI STUDI DI CAMERINO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9814" y="2861379"/>
            <a:ext cx="4097657" cy="10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1A1BE3-3DC8-987D-85E2-F82A19EB5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371403"/>
            <a:ext cx="6572404" cy="380079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Biologia (L-13),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Chimica (L-27),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Fisica (L-30),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Informazione Scientifica sul Farmaco e Scienze del Fitness e dei Prodotti della Salute - Curriculum informazione scientifica sul farmaco (L-29),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Informazione Scientifica sul Farmaco e Scienze del Fitness e dei Prodotti della Salute - Curriculum scienze e tecnologie del fitness e dei prodotti della salute (L-29),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Scienze Geologiche e Tecnologie per l’ambiente (L-34),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Tecnico del Benessere Animale e delle Produzioni - Curriculum Allevamento E Produzioni Animali (L-38),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Tecnico del Benessere Animale e delle Produzioni - Curriculum Assistente alla Professione Medico-Veterinaria (L-38),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dirty="0"/>
              <a:t>Tecnologie Innovative per i Beni Culturali (L-43)</a:t>
            </a:r>
          </a:p>
        </p:txBody>
      </p:sp>
    </p:spTree>
    <p:extLst>
      <p:ext uri="{BB962C8B-B14F-4D97-AF65-F5344CB8AC3E}">
        <p14:creationId xmlns:p14="http://schemas.microsoft.com/office/powerpoint/2010/main" val="227821826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1231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Neue Haas Grotesk Text Pro</vt:lpstr>
      <vt:lpstr>Wingdings</vt:lpstr>
      <vt:lpstr>AccentBoxVTI</vt:lpstr>
      <vt:lpstr> REQUISITI PER  FARE  DOMANDA </vt:lpstr>
      <vt:lpstr>MI ISCRIVO AL 1° ANNO, COSA DEVO AVERE PER PRESENTARE DOMANDA: </vt:lpstr>
      <vt:lpstr>MI ISCRIVO AL 2° ANNO, COSA DEVO AVERE PER PRESENTARE DOMANDA:   </vt:lpstr>
      <vt:lpstr>MI ISCRIVO AD UN ANNO SUCCESSIVO AL SECONDO, COSA DEVO AVERE PER PRESENTARE DOMANDA: </vt:lpstr>
      <vt:lpstr>MI ISCRIVO AD UN ANNO SUCCESSIVO AL PRIMO, quanti crediti devo aver acquisito al 10 agosto di quest’anno?  </vt:lpstr>
      <vt:lpstr>Elenco corsi di Laurea triennale dell’UNIVERSITÀ POLITECNICA DELLE MARCHE:</vt:lpstr>
      <vt:lpstr>Elenco corsi di Laurea Magistrale dell’UNIVERSITÀ POLITECNICA DELLE MARCHE:</vt:lpstr>
      <vt:lpstr>Elenco corsi di Laurea Magistrale a Ciclo Unico dell’UNIVERSITÀ POLITECNICA DELLE MARCHE:</vt:lpstr>
      <vt:lpstr>Elenco corsi di Laurea triennale dell’UNIVERSITÀ DEGLI STUDI DI CAMERINO</vt:lpstr>
      <vt:lpstr>Elenco corsi di Laurea Magistrale dell’UNIVERSITÀ DEGLI STUDI DI CAMERINO:</vt:lpstr>
      <vt:lpstr>Elenco corsi di Laurea Magistrale a Ciclo Unico dell’UNIVERSITÀ DEGLI STUDI DI CAMERINO:</vt:lpstr>
      <vt:lpstr>Elenco corsi di Laurea triennale dell’UNIVERSITÀ DEGLI STUDI DI URBINO:</vt:lpstr>
      <vt:lpstr>Elenco corsi di Laurea Magistrale dell’UNIVERSITÀ DEGLI STUDI DI URBINO:</vt:lpstr>
      <vt:lpstr>Elenco corsi di Laurea Magistrale a Ciclo Unico dell’UNIVERSITÀ DEGLI STUDI DI URBINO: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Andreina  Castelli</cp:lastModifiedBy>
  <cp:revision>48</cp:revision>
  <dcterms:created xsi:type="dcterms:W3CDTF">2021-07-05T09:06:43Z</dcterms:created>
  <dcterms:modified xsi:type="dcterms:W3CDTF">2023-07-04T16:26:03Z</dcterms:modified>
</cp:coreProperties>
</file>