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9" r:id="rId4"/>
    <p:sldId id="274" r:id="rId5"/>
    <p:sldId id="265" r:id="rId6"/>
    <p:sldId id="277" r:id="rId7"/>
    <p:sldId id="267" r:id="rId8"/>
    <p:sldId id="275" r:id="rId9"/>
    <p:sldId id="271" r:id="rId10"/>
    <p:sldId id="278"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6" d="100"/>
          <a:sy n="86" d="100"/>
        </p:scale>
        <p:origin x="4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7/5/2023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22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7/5/2023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10229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7/5/2023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92476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7/5/2023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67837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7/5/2023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53844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7/5/2023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90357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7/5/2023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36443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7/5/2023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83206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7/5/2023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84942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7/5/2023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29674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7/5/2023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27837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7/5/2023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222877346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rdis.it/area-riservata-agli-studenti-2"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erdis.it/area-riservata-agli-studenti-2/"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932495F0-C5CB-4823-AE70-EED61EBAB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675F0DE-05A7-417B-AEBD-01732F14CB01}"/>
              </a:ext>
            </a:extLst>
          </p:cNvPr>
          <p:cNvSpPr>
            <a:spLocks noGrp="1"/>
          </p:cNvSpPr>
          <p:nvPr>
            <p:ph type="ctrTitle"/>
          </p:nvPr>
        </p:nvSpPr>
        <p:spPr>
          <a:xfrm>
            <a:off x="851183" y="3293616"/>
            <a:ext cx="4846320" cy="1632344"/>
          </a:xfrm>
        </p:spPr>
        <p:txBody>
          <a:bodyPr>
            <a:normAutofit fontScale="90000"/>
          </a:bodyPr>
          <a:lstStyle/>
          <a:p>
            <a:br>
              <a:rPr lang="it-IT" sz="3400" dirty="0">
                <a:latin typeface="Arial Black" panose="020B0A04020102020204" pitchFamily="34" charset="0"/>
                <a:cs typeface="Times New Roman" panose="02020603050405020304" pitchFamily="18" charset="0"/>
              </a:rPr>
            </a:br>
            <a:br>
              <a:rPr lang="it-IT" sz="3400" dirty="0">
                <a:latin typeface="Arial Black" panose="020B0A04020102020204" pitchFamily="34" charset="0"/>
                <a:cs typeface="Times New Roman" panose="02020603050405020304" pitchFamily="18" charset="0"/>
              </a:rPr>
            </a:br>
            <a:br>
              <a:rPr lang="it-IT" sz="3400" dirty="0">
                <a:latin typeface="Arial Black" panose="020B0A04020102020204" pitchFamily="34" charset="0"/>
                <a:cs typeface="Times New Roman" panose="02020603050405020304" pitchFamily="18" charset="0"/>
              </a:rPr>
            </a:br>
            <a:br>
              <a:rPr lang="it-IT" sz="3400" dirty="0">
                <a:latin typeface="Arial Black" panose="020B0A04020102020204" pitchFamily="34" charset="0"/>
                <a:cs typeface="Times New Roman" panose="02020603050405020304" pitchFamily="18" charset="0"/>
              </a:rPr>
            </a:br>
            <a:br>
              <a:rPr lang="it-IT" sz="3400" dirty="0">
                <a:latin typeface="Arial Black" panose="020B0A04020102020204" pitchFamily="34" charset="0"/>
                <a:cs typeface="Times New Roman" panose="02020603050405020304" pitchFamily="18" charset="0"/>
              </a:rPr>
            </a:br>
            <a:br>
              <a:rPr lang="it-IT" sz="3400" dirty="0">
                <a:latin typeface="Arial Black" panose="020B0A04020102020204" pitchFamily="34" charset="0"/>
                <a:cs typeface="Times New Roman" panose="02020603050405020304" pitchFamily="18" charset="0"/>
              </a:rPr>
            </a:br>
            <a:r>
              <a:rPr lang="it-IT" sz="3400" dirty="0">
                <a:latin typeface="Arial Black" panose="020B0A04020102020204" pitchFamily="34" charset="0"/>
                <a:cs typeface="Times New Roman" panose="02020603050405020304" pitchFamily="18" charset="0"/>
              </a:rPr>
              <a:t>COME</a:t>
            </a:r>
            <a:br>
              <a:rPr lang="it-IT" sz="3400" dirty="0">
                <a:latin typeface="Arial Black" panose="020B0A04020102020204" pitchFamily="34" charset="0"/>
                <a:cs typeface="Times New Roman" panose="02020603050405020304" pitchFamily="18" charset="0"/>
              </a:rPr>
            </a:br>
            <a:r>
              <a:rPr lang="it-IT" sz="3400" dirty="0">
                <a:latin typeface="Arial Black" panose="020B0A04020102020204" pitchFamily="34" charset="0"/>
                <a:cs typeface="Times New Roman" panose="02020603050405020304" pitchFamily="18" charset="0"/>
              </a:rPr>
              <a:t>FARE </a:t>
            </a:r>
            <a:br>
              <a:rPr lang="it-IT" sz="3400" dirty="0">
                <a:latin typeface="Arial Black" panose="020B0A04020102020204" pitchFamily="34" charset="0"/>
                <a:cs typeface="Times New Roman" panose="02020603050405020304" pitchFamily="18" charset="0"/>
              </a:rPr>
            </a:br>
            <a:r>
              <a:rPr lang="it-IT" sz="3400" dirty="0">
                <a:latin typeface="Arial Black" panose="020B0A04020102020204" pitchFamily="34" charset="0"/>
                <a:cs typeface="Times New Roman" panose="02020603050405020304" pitchFamily="18" charset="0"/>
              </a:rPr>
              <a:t>DOMANDA </a:t>
            </a:r>
          </a:p>
        </p:txBody>
      </p:sp>
      <p:sp>
        <p:nvSpPr>
          <p:cNvPr id="1029" name="Rectangle 72">
            <a:extLst>
              <a:ext uri="{FF2B5EF4-FFF2-40B4-BE49-F238E27FC236}">
                <a16:creationId xmlns:a16="http://schemas.microsoft.com/office/drawing/2014/main" id="{CB8B9C25-D80D-48EC-B83A-231219A80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82975"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Immagine 1" descr="C:\Users\Brincivalli\Desktop\logo_rosso.png">
            <a:extLst>
              <a:ext uri="{FF2B5EF4-FFF2-40B4-BE49-F238E27FC236}">
                <a16:creationId xmlns:a16="http://schemas.microsoft.com/office/drawing/2014/main" id="{5DAD94B1-36F4-43EA-ADC3-B7F85B262E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1183" y="1026740"/>
            <a:ext cx="5441001" cy="13738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74">
            <a:extLst>
              <a:ext uri="{FF2B5EF4-FFF2-40B4-BE49-F238E27FC236}">
                <a16:creationId xmlns:a16="http://schemas.microsoft.com/office/drawing/2014/main" id="{601CC70B-8875-45A1-8AFD-7D546E3C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897" y="4177748"/>
            <a:ext cx="4824407"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Video 36">
            <a:extLst>
              <a:ext uri="{FF2B5EF4-FFF2-40B4-BE49-F238E27FC236}">
                <a16:creationId xmlns:a16="http://schemas.microsoft.com/office/drawing/2014/main" id="{7D3008A0-5A62-41A1-AEFB-D470ACFAF9D3}"/>
              </a:ext>
            </a:extLst>
          </p:cNvPr>
          <p:cNvPicPr>
            <a:picLocks noChangeAspect="1"/>
          </p:cNvPicPr>
          <p:nvPr/>
        </p:nvPicPr>
        <p:blipFill>
          <a:blip r:embed="rId3">
            <a:extLst>
              <a:ext uri="{28A0092B-C50C-407E-A947-70E740481C1C}">
                <a14:useLocalDpi xmlns:a14="http://schemas.microsoft.com/office/drawing/2010/main" val="0"/>
              </a:ext>
            </a:extLst>
          </a:blip>
          <a:srcRect l="14968" r="14968"/>
          <a:stretch/>
        </p:blipFill>
        <p:spPr>
          <a:xfrm>
            <a:off x="6494499" y="1612490"/>
            <a:ext cx="5120630" cy="5003247"/>
          </a:xfrm>
          <a:prstGeom prst="rect">
            <a:avLst/>
          </a:prstGeom>
        </p:spPr>
      </p:pic>
    </p:spTree>
    <p:extLst>
      <p:ext uri="{BB962C8B-B14F-4D97-AF65-F5344CB8AC3E}">
        <p14:creationId xmlns:p14="http://schemas.microsoft.com/office/powerpoint/2010/main" val="184818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D24BC9E-AC6A-42EE-AFD8-B290720B8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107624"/>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BDF463D-C542-4DE4-88FF-5A2B5E1478F3}"/>
              </a:ext>
            </a:extLst>
          </p:cNvPr>
          <p:cNvSpPr>
            <a:spLocks noGrp="1"/>
          </p:cNvSpPr>
          <p:nvPr>
            <p:ph type="title"/>
          </p:nvPr>
        </p:nvSpPr>
        <p:spPr>
          <a:xfrm>
            <a:off x="1051560" y="4329321"/>
            <a:ext cx="3538728" cy="1645920"/>
          </a:xfrm>
        </p:spPr>
        <p:txBody>
          <a:bodyPr>
            <a:normAutofit/>
          </a:bodyPr>
          <a:lstStyle/>
          <a:p>
            <a:r>
              <a:rPr lang="it-IT" sz="2700" dirty="0">
                <a:latin typeface="Arial" panose="020B0604020202020204" pitchFamily="34" charset="0"/>
                <a:cs typeface="Arial" panose="020B0604020202020204" pitchFamily="34" charset="0"/>
              </a:rPr>
              <a:t>COSA DEVO FARE SE MODIFICO LA DOMANDA?</a:t>
            </a:r>
            <a:br>
              <a:rPr lang="it-IT" sz="2700" dirty="0">
                <a:latin typeface="Arial" panose="020B0604020202020204" pitchFamily="34" charset="0"/>
                <a:cs typeface="Arial" panose="020B0604020202020204" pitchFamily="34" charset="0"/>
              </a:rPr>
            </a:br>
            <a:endParaRPr lang="it-IT" sz="2700" dirty="0">
              <a:latin typeface="Arial" panose="020B0604020202020204" pitchFamily="34" charset="0"/>
              <a:cs typeface="Arial" panose="020B0604020202020204" pitchFamily="34" charset="0"/>
            </a:endParaRPr>
          </a:p>
        </p:txBody>
      </p:sp>
      <p:pic>
        <p:nvPicPr>
          <p:cNvPr id="9" name="Immagine 1" descr="C:\Users\Brincivalli\Desktop\logo_rosso.png">
            <a:extLst>
              <a:ext uri="{FF2B5EF4-FFF2-40B4-BE49-F238E27FC236}">
                <a16:creationId xmlns:a16="http://schemas.microsoft.com/office/drawing/2014/main" id="{093A6930-3AD0-4614-8F61-E60CC646E4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416" y="667313"/>
            <a:ext cx="4493797" cy="11346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80023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147709"/>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7B0B156B-AC73-4583-9C42-A80FBB87CF8D}"/>
              </a:ext>
            </a:extLst>
          </p:cNvPr>
          <p:cNvSpPr>
            <a:spLocks noGrp="1"/>
          </p:cNvSpPr>
          <p:nvPr>
            <p:ph idx="1"/>
          </p:nvPr>
        </p:nvSpPr>
        <p:spPr>
          <a:xfrm>
            <a:off x="5048213" y="1233996"/>
            <a:ext cx="6589371" cy="5370990"/>
          </a:xfrm>
        </p:spPr>
        <p:txBody>
          <a:bodyPr anchor="ctr">
            <a:noAutofit/>
          </a:bodyPr>
          <a:lstStyle/>
          <a:p>
            <a:r>
              <a:rPr lang="it-IT" sz="1600" b="1" spc="15" dirty="0">
                <a:solidFill>
                  <a:srgbClr val="002060"/>
                </a:solidFill>
                <a:effectLst/>
                <a:ea typeface="Calibri" panose="020F0502020204030204" pitchFamily="34" charset="0"/>
                <a:cs typeface="Times New Roman" panose="02020603050405020304" pitchFamily="18" charset="0"/>
              </a:rPr>
              <a:t>MODIFICA DEI DATI INSERITI NELLA DOMANDA DEI BENEFICI</a:t>
            </a:r>
            <a:r>
              <a:rPr lang="it-IT" sz="1600" b="1" spc="15" dirty="0">
                <a:solidFill>
                  <a:srgbClr val="002060"/>
                </a:solidFill>
                <a:ea typeface="Calibri" panose="020F0502020204030204" pitchFamily="34" charset="0"/>
                <a:cs typeface="Times New Roman" panose="02020603050405020304" pitchFamily="18" charset="0"/>
              </a:rPr>
              <a:t> - </a:t>
            </a:r>
            <a:r>
              <a:rPr lang="it-IT" sz="1400" b="1" spc="15" dirty="0">
                <a:solidFill>
                  <a:srgbClr val="002060"/>
                </a:solidFill>
                <a:effectLst/>
                <a:highlight>
                  <a:srgbClr val="FFFF00"/>
                </a:highlight>
                <a:ea typeface="Calibri" panose="020F0502020204030204" pitchFamily="34" charset="0"/>
                <a:cs typeface="Times New Roman" panose="02020603050405020304" pitchFamily="18" charset="0"/>
              </a:rPr>
              <a:t>PRESTARE MOLTA ATTENZIONE</a:t>
            </a:r>
            <a:br>
              <a:rPr lang="it-IT" sz="14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it-IT" sz="1400" b="1" spc="1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Se le modifiche avvengono e</a:t>
            </a:r>
            <a:r>
              <a:rPr lang="it-IT"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ntro il termine di scadenza della domanda:</a:t>
            </a:r>
            <a:br>
              <a:rPr lang="it-IT"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it-IT"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lo studente che non ha terminato di compilare la domanda di benefici e pertanto non ha effettuato l’invio della domanda on-line può rientrare nella procedura;</a:t>
            </a:r>
            <a:br>
              <a:rPr lang="it-IT"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it-IT"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it-IT"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lo studente che dopo aver effettuato l’invio della domanda on-line, vuole modificare i dati dichiarati e/o gli eventuali file allegati, può rientrare nella stessa e, terminate le modifiche, deve inviare nuovamente la domanda. </a:t>
            </a:r>
            <a:br>
              <a:rPr lang="it-IT"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it-IT" sz="1400" b="1" dirty="0">
                <a:solidFill>
                  <a:srgbClr val="00206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Il rientro nella domanda anche nei casi in cui non si è proceduto ad alcuna modifica comporta la necessità che lo studente proceda in qualunque caso ad un nuovo invio della domanda e dei relativi allegati</a:t>
            </a:r>
            <a:r>
              <a:rPr lang="it-IT" sz="1400" dirty="0">
                <a:solidFill>
                  <a:srgbClr val="00206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p>
          <a:p>
            <a:pPr marL="0" indent="0">
              <a:buNone/>
            </a:pPr>
            <a:r>
              <a:rPr lang="en-US" sz="1200" b="1" spc="15" dirty="0">
                <a:solidFill>
                  <a:srgbClr val="FF0000"/>
                </a:solidFill>
                <a:cs typeface="Times New Roman" panose="02020603050405020304" pitchFamily="18" charset="0"/>
              </a:rPr>
              <a:t>MODIFICATION OF THE DATA INCLUDED IN THE BENEFIT APPLICATION - PAY VERY ATTENTION </a:t>
            </a:r>
          </a:p>
          <a:p>
            <a:pPr>
              <a:spcBef>
                <a:spcPts val="300"/>
              </a:spcBef>
            </a:pPr>
            <a:r>
              <a:rPr lang="en-US" sz="1200" b="1" spc="15" dirty="0">
                <a:solidFill>
                  <a:srgbClr val="FF0000"/>
                </a:solidFill>
                <a:effectLst/>
                <a:ea typeface="Calibri" panose="020F0502020204030204" pitchFamily="34" charset="0"/>
                <a:cs typeface="Times New Roman" panose="02020603050405020304" pitchFamily="18" charset="0"/>
              </a:rPr>
              <a:t>If the modifications are made within the application deadline: </a:t>
            </a:r>
          </a:p>
          <a:p>
            <a:pPr marL="285750" indent="-285750">
              <a:spcBef>
                <a:spcPts val="300"/>
              </a:spcBef>
              <a:buFontTx/>
              <a:buChar char="-"/>
            </a:pPr>
            <a:r>
              <a:rPr lang="en-US" sz="1200" spc="15" dirty="0">
                <a:solidFill>
                  <a:srgbClr val="FF0000"/>
                </a:solidFill>
                <a:effectLst/>
                <a:ea typeface="Calibri" panose="020F0502020204030204" pitchFamily="34" charset="0"/>
                <a:cs typeface="Times New Roman" panose="02020603050405020304" pitchFamily="18" charset="0"/>
              </a:rPr>
              <a:t>the student who has not finished filling in the application for benefits and therefore has not sent the online application can re-enter the procedure; </a:t>
            </a:r>
          </a:p>
          <a:p>
            <a:pPr marL="285750" indent="-285750">
              <a:spcBef>
                <a:spcPts val="300"/>
              </a:spcBef>
              <a:buFontTx/>
              <a:buChar char="-"/>
            </a:pPr>
            <a:r>
              <a:rPr lang="en-US" sz="1200" spc="15" dirty="0">
                <a:solidFill>
                  <a:srgbClr val="FF0000"/>
                </a:solidFill>
                <a:effectLst/>
                <a:ea typeface="Calibri" panose="020F0502020204030204" pitchFamily="34" charset="0"/>
                <a:cs typeface="Times New Roman" panose="02020603050405020304" pitchFamily="18" charset="0"/>
              </a:rPr>
              <a:t>the student who, after having sent the online application, wants to modify the data declared and/or any attached files, can re-enter the application and, having completed the modifications, must send the application again. </a:t>
            </a:r>
          </a:p>
          <a:p>
            <a:pPr>
              <a:spcBef>
                <a:spcPts val="300"/>
              </a:spcBef>
            </a:pPr>
            <a:r>
              <a:rPr lang="en-US" sz="1200" b="1" spc="15" dirty="0">
                <a:solidFill>
                  <a:srgbClr val="FF0000"/>
                </a:solidFill>
                <a:effectLst/>
                <a:highlight>
                  <a:srgbClr val="FFFF00"/>
                </a:highlight>
                <a:ea typeface="Calibri" panose="020F0502020204030204" pitchFamily="34" charset="0"/>
                <a:cs typeface="Times New Roman" panose="02020603050405020304" pitchFamily="18" charset="0"/>
              </a:rPr>
              <a:t>Returning to the application even in cases in which no changes have been made entails the need for the student to proceed in any case with a new submission of the application and related attachments</a:t>
            </a:r>
            <a:r>
              <a:rPr lang="en-US" sz="1400" b="1" spc="15" dirty="0">
                <a:solidFill>
                  <a:srgbClr val="FF0000"/>
                </a:solidFill>
                <a:effectLst/>
                <a:highlight>
                  <a:srgbClr val="FFFF00"/>
                </a:highlight>
                <a:ea typeface="Calibri" panose="020F0502020204030204" pitchFamily="34" charset="0"/>
                <a:cs typeface="Times New Roman" panose="02020603050405020304" pitchFamily="18" charset="0"/>
              </a:rPr>
              <a:t>.</a:t>
            </a:r>
            <a:endParaRPr lang="it-IT" sz="1400" b="1" dirty="0">
              <a:cs typeface="Arial" panose="020B0604020202020204" pitchFamily="34" charset="0"/>
            </a:endParaRPr>
          </a:p>
        </p:txBody>
      </p:sp>
    </p:spTree>
    <p:extLst>
      <p:ext uri="{BB962C8B-B14F-4D97-AF65-F5344CB8AC3E}">
        <p14:creationId xmlns:p14="http://schemas.microsoft.com/office/powerpoint/2010/main" val="316820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BDF463D-C542-4DE4-88FF-5A2B5E1478F3}"/>
              </a:ext>
            </a:extLst>
          </p:cNvPr>
          <p:cNvSpPr>
            <a:spLocks noGrp="1"/>
          </p:cNvSpPr>
          <p:nvPr>
            <p:ph type="title"/>
          </p:nvPr>
        </p:nvSpPr>
        <p:spPr>
          <a:xfrm>
            <a:off x="1051560" y="4444332"/>
            <a:ext cx="3538728" cy="1645920"/>
          </a:xfrm>
        </p:spPr>
        <p:txBody>
          <a:bodyPr>
            <a:normAutofit/>
          </a:bodyPr>
          <a:lstStyle/>
          <a:p>
            <a:r>
              <a:rPr lang="it-IT" sz="2700" dirty="0">
                <a:latin typeface="Arial" panose="020B0604020202020204" pitchFamily="34" charset="0"/>
                <a:cs typeface="Arial" panose="020B0604020202020204" pitchFamily="34" charset="0"/>
              </a:rPr>
              <a:t>COME ACCEDERE</a:t>
            </a:r>
            <a:br>
              <a:rPr lang="it-IT" sz="2700" dirty="0">
                <a:latin typeface="Arial" panose="020B0604020202020204" pitchFamily="34" charset="0"/>
                <a:cs typeface="Arial" panose="020B0604020202020204" pitchFamily="34" charset="0"/>
              </a:rPr>
            </a:br>
            <a:endParaRPr lang="it-IT" sz="2700" dirty="0">
              <a:latin typeface="Arial" panose="020B0604020202020204" pitchFamily="34" charset="0"/>
              <a:cs typeface="Arial" panose="020B0604020202020204" pitchFamily="34" charset="0"/>
            </a:endParaRPr>
          </a:p>
        </p:txBody>
      </p:sp>
      <p:pic>
        <p:nvPicPr>
          <p:cNvPr id="9" name="Immagine 1" descr="C:\Users\Brincivalli\Desktop\logo_rosso.png">
            <a:extLst>
              <a:ext uri="{FF2B5EF4-FFF2-40B4-BE49-F238E27FC236}">
                <a16:creationId xmlns:a16="http://schemas.microsoft.com/office/drawing/2014/main" id="{093A6930-3AD0-4614-8F61-E60CC646E4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1810" y="767748"/>
            <a:ext cx="4668243" cy="1178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7B0B156B-AC73-4583-9C42-A80FBB87CF8D}"/>
              </a:ext>
            </a:extLst>
          </p:cNvPr>
          <p:cNvSpPr>
            <a:spLocks noGrp="1"/>
          </p:cNvSpPr>
          <p:nvPr>
            <p:ph idx="1"/>
          </p:nvPr>
        </p:nvSpPr>
        <p:spPr>
          <a:xfrm>
            <a:off x="5349240" y="1145219"/>
            <a:ext cx="6007608" cy="2414728"/>
          </a:xfrm>
        </p:spPr>
        <p:txBody>
          <a:bodyPr anchor="ctr">
            <a:normAutofit/>
          </a:bodyPr>
          <a:lstStyle/>
          <a:p>
            <a:pPr marL="0" indent="0" algn="just">
              <a:lnSpc>
                <a:spcPct val="100000"/>
              </a:lnSpc>
              <a:spcBef>
                <a:spcPts val="500"/>
              </a:spcBef>
              <a:buNone/>
            </a:pPr>
            <a:r>
              <a:rPr lang="it-IT" sz="1200" dirty="0">
                <a:latin typeface="Arial" panose="020B0604020202020204" pitchFamily="34" charset="0"/>
                <a:cs typeface="Arial" panose="020B0604020202020204" pitchFamily="34" charset="0"/>
              </a:rPr>
              <a:t>Dal sito web di ERDIS </a:t>
            </a:r>
            <a:r>
              <a:rPr lang="it-IT" sz="1200" i="1" dirty="0">
                <a:latin typeface="Arial" panose="020B0604020202020204" pitchFamily="34" charset="0"/>
                <a:cs typeface="Arial" panose="020B0604020202020204" pitchFamily="34" charset="0"/>
              </a:rPr>
              <a:t>www.erdis.it </a:t>
            </a:r>
            <a:r>
              <a:rPr lang="it-IT" sz="1200" dirty="0">
                <a:latin typeface="Arial" panose="020B0604020202020204" pitchFamily="34" charset="0"/>
                <a:cs typeface="Arial" panose="020B0604020202020204" pitchFamily="34" charset="0"/>
              </a:rPr>
              <a:t>accedendo alla pagina «</a:t>
            </a:r>
            <a:r>
              <a:rPr lang="it-IT" sz="1200" i="1" dirty="0">
                <a:latin typeface="Arial" panose="020B0604020202020204" pitchFamily="34" charset="0"/>
                <a:cs typeface="Arial" panose="020B0604020202020204" pitchFamily="34" charset="0"/>
              </a:rPr>
              <a:t>Area riservata studenti</a:t>
            </a:r>
            <a:r>
              <a:rPr lang="it-IT" sz="1200" dirty="0">
                <a:latin typeface="Arial" panose="020B0604020202020204" pitchFamily="34" charset="0"/>
                <a:cs typeface="Arial" panose="020B0604020202020204" pitchFamily="34" charset="0"/>
              </a:rPr>
              <a:t>» </a:t>
            </a:r>
            <a:r>
              <a:rPr lang="it-IT" sz="1200" dirty="0">
                <a:latin typeface="Arial" panose="020B0604020202020204" pitchFamily="34" charset="0"/>
                <a:cs typeface="Arial" panose="020B0604020202020204" pitchFamily="34" charset="0"/>
                <a:hlinkClick r:id="rId3"/>
              </a:rPr>
              <a:t>link </a:t>
            </a:r>
            <a:r>
              <a:rPr lang="it-IT" sz="1200" dirty="0">
                <a:latin typeface="Arial" panose="020B0604020202020204" pitchFamily="34" charset="0"/>
                <a:cs typeface="Arial" panose="020B0604020202020204" pitchFamily="34" charset="0"/>
              </a:rPr>
              <a:t> è consentito tramite :</a:t>
            </a:r>
          </a:p>
          <a:p>
            <a:pPr algn="just">
              <a:lnSpc>
                <a:spcPct val="100000"/>
              </a:lnSpc>
              <a:spcBef>
                <a:spcPts val="500"/>
              </a:spcBef>
              <a:buFontTx/>
              <a:buChar char="-"/>
            </a:pPr>
            <a:r>
              <a:rPr lang="it-IT" sz="1200" b="1" dirty="0">
                <a:latin typeface="Arial" panose="020B0604020202020204" pitchFamily="34" charset="0"/>
                <a:cs typeface="Arial" panose="020B0604020202020204" pitchFamily="34" charset="0"/>
              </a:rPr>
              <a:t>credenziali digitali</a:t>
            </a:r>
            <a:r>
              <a:rPr lang="it-IT" sz="1200" dirty="0">
                <a:latin typeface="Arial" panose="020B0604020202020204" pitchFamily="34" charset="0"/>
                <a:cs typeface="Arial" panose="020B0604020202020204" pitchFamily="34" charset="0"/>
              </a:rPr>
              <a:t>: lo studente deve essere in possesso di SPID, o Carta di Identità Elettronica (CIE), o Carta nazionale servizi (CNS), o Carta nazionale servizi/tessera sanitaria (CNS/TS).</a:t>
            </a:r>
          </a:p>
          <a:p>
            <a:pPr algn="just">
              <a:lnSpc>
                <a:spcPct val="100000"/>
              </a:lnSpc>
              <a:spcBef>
                <a:spcPts val="500"/>
              </a:spcBef>
              <a:buFontTx/>
              <a:buChar char="-"/>
            </a:pPr>
            <a:r>
              <a:rPr lang="it-IT" sz="1200" b="1" dirty="0">
                <a:latin typeface="Arial" panose="020B0604020202020204" pitchFamily="34" charset="0"/>
                <a:cs typeface="Arial" panose="020B0604020202020204" pitchFamily="34" charset="0"/>
              </a:rPr>
              <a:t>Accreditamento:</a:t>
            </a:r>
            <a:r>
              <a:rPr lang="it-IT" sz="1200" dirty="0">
                <a:latin typeface="Arial" panose="020B0604020202020204" pitchFamily="34" charset="0"/>
                <a:cs typeface="Arial" panose="020B0604020202020204" pitchFamily="34" charset="0"/>
              </a:rPr>
              <a:t> attivo solo per gli studenti minorenni e per gli studenti privi di un documento di riconoscimento italiano e non residente in Italia per effettuare il login</a:t>
            </a:r>
            <a:endParaRPr lang="it-IT" sz="1500" dirty="0">
              <a:latin typeface="Arial" panose="020B0604020202020204" pitchFamily="34" charset="0"/>
              <a:cs typeface="Arial" panose="020B0604020202020204" pitchFamily="34" charset="0"/>
            </a:endParaRPr>
          </a:p>
          <a:p>
            <a:pPr marL="0" indent="0">
              <a:lnSpc>
                <a:spcPct val="100000"/>
              </a:lnSpc>
              <a:buNone/>
            </a:pPr>
            <a:endParaRPr lang="it-IT" sz="1500" i="1" dirty="0">
              <a:solidFill>
                <a:srgbClr val="FF0000"/>
              </a:solidFill>
              <a:latin typeface="Arial" panose="020B0604020202020204" pitchFamily="34" charset="0"/>
              <a:cs typeface="Arial" panose="020B0604020202020204" pitchFamily="34" charset="0"/>
            </a:endParaRPr>
          </a:p>
        </p:txBody>
      </p:sp>
      <p:pic>
        <p:nvPicPr>
          <p:cNvPr id="5" name="Immagine 4">
            <a:extLst>
              <a:ext uri="{FF2B5EF4-FFF2-40B4-BE49-F238E27FC236}">
                <a16:creationId xmlns:a16="http://schemas.microsoft.com/office/drawing/2014/main" id="{9CFA8FF3-FD8C-4A19-0388-874737934752}"/>
              </a:ext>
            </a:extLst>
          </p:cNvPr>
          <p:cNvPicPr>
            <a:picLocks noChangeAspect="1"/>
          </p:cNvPicPr>
          <p:nvPr/>
        </p:nvPicPr>
        <p:blipFill>
          <a:blip r:embed="rId4"/>
          <a:stretch>
            <a:fillRect/>
          </a:stretch>
        </p:blipFill>
        <p:spPr>
          <a:xfrm>
            <a:off x="6382513" y="3005859"/>
            <a:ext cx="4081261" cy="3643114"/>
          </a:xfrm>
          <a:prstGeom prst="rect">
            <a:avLst/>
          </a:prstGeom>
        </p:spPr>
      </p:pic>
    </p:spTree>
    <p:extLst>
      <p:ext uri="{BB962C8B-B14F-4D97-AF65-F5344CB8AC3E}">
        <p14:creationId xmlns:p14="http://schemas.microsoft.com/office/powerpoint/2010/main" val="230049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BDF463D-C542-4DE4-88FF-5A2B5E1478F3}"/>
              </a:ext>
            </a:extLst>
          </p:cNvPr>
          <p:cNvSpPr>
            <a:spLocks noGrp="1"/>
          </p:cNvSpPr>
          <p:nvPr>
            <p:ph type="title"/>
          </p:nvPr>
        </p:nvSpPr>
        <p:spPr>
          <a:xfrm>
            <a:off x="1051560" y="4444332"/>
            <a:ext cx="3538728" cy="1645920"/>
          </a:xfrm>
        </p:spPr>
        <p:txBody>
          <a:bodyPr>
            <a:normAutofit/>
          </a:bodyPr>
          <a:lstStyle/>
          <a:p>
            <a:r>
              <a:rPr lang="it-IT" sz="2700" dirty="0">
                <a:latin typeface="Arial" panose="020B0604020202020204" pitchFamily="34" charset="0"/>
                <a:cs typeface="Arial" panose="020B0604020202020204" pitchFamily="34" charset="0"/>
              </a:rPr>
              <a:t>CREDENZIALI DIGITALI</a:t>
            </a:r>
            <a:br>
              <a:rPr lang="it-IT" sz="2700" dirty="0">
                <a:latin typeface="Arial" panose="020B0604020202020204" pitchFamily="34" charset="0"/>
                <a:cs typeface="Arial" panose="020B0604020202020204" pitchFamily="34" charset="0"/>
              </a:rPr>
            </a:br>
            <a:endParaRPr lang="it-IT" sz="2700" dirty="0">
              <a:latin typeface="Arial" panose="020B0604020202020204" pitchFamily="34" charset="0"/>
              <a:cs typeface="Arial" panose="020B0604020202020204" pitchFamily="34" charset="0"/>
            </a:endParaRPr>
          </a:p>
        </p:txBody>
      </p:sp>
      <p:pic>
        <p:nvPicPr>
          <p:cNvPr id="9" name="Immagine 1" descr="C:\Users\Brincivalli\Desktop\logo_rosso.png">
            <a:extLst>
              <a:ext uri="{FF2B5EF4-FFF2-40B4-BE49-F238E27FC236}">
                <a16:creationId xmlns:a16="http://schemas.microsoft.com/office/drawing/2014/main" id="{093A6930-3AD0-4614-8F61-E60CC646E4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7783" y="770177"/>
            <a:ext cx="5035149" cy="1271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7B0B156B-AC73-4583-9C42-A80FBB87CF8D}"/>
              </a:ext>
            </a:extLst>
          </p:cNvPr>
          <p:cNvSpPr>
            <a:spLocks noGrp="1"/>
          </p:cNvSpPr>
          <p:nvPr>
            <p:ph idx="1"/>
          </p:nvPr>
        </p:nvSpPr>
        <p:spPr>
          <a:xfrm>
            <a:off x="5349240" y="2246050"/>
            <a:ext cx="6007608" cy="1020933"/>
          </a:xfrm>
        </p:spPr>
        <p:txBody>
          <a:bodyPr anchor="ctr">
            <a:normAutofit/>
          </a:bodyPr>
          <a:lstStyle/>
          <a:p>
            <a:pPr marL="0" indent="0">
              <a:lnSpc>
                <a:spcPct val="100000"/>
              </a:lnSpc>
              <a:buNone/>
            </a:pPr>
            <a:r>
              <a:rPr lang="it-IT" sz="1400" dirty="0">
                <a:latin typeface="Arial" panose="020B0604020202020204" pitchFamily="34" charset="0"/>
                <a:cs typeface="Arial" panose="020B0604020202020204" pitchFamily="34" charset="0"/>
              </a:rPr>
              <a:t>Cliccando sul tasto «</a:t>
            </a:r>
            <a:r>
              <a:rPr lang="it-IT" sz="1400" i="1" dirty="0">
                <a:latin typeface="Arial" panose="020B0604020202020204" pitchFamily="34" charset="0"/>
                <a:cs typeface="Arial" panose="020B0604020202020204" pitchFamily="34" charset="0"/>
              </a:rPr>
              <a:t>Autenticazione FORTE</a:t>
            </a:r>
            <a:r>
              <a:rPr lang="it-IT" sz="1400" dirty="0">
                <a:latin typeface="Arial" panose="020B0604020202020204" pitchFamily="34" charset="0"/>
                <a:cs typeface="Arial" panose="020B0604020202020204" pitchFamily="34" charset="0"/>
              </a:rPr>
              <a:t>» </a:t>
            </a:r>
            <a:r>
              <a:rPr lang="it-IT" sz="1400" b="1" dirty="0">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si aprirà la seguente pagina dove potrai inserire le credenziali</a:t>
            </a:r>
            <a:r>
              <a:rPr lang="it-IT" sz="1400" b="1" dirty="0">
                <a:latin typeface="Arial" panose="020B0604020202020204" pitchFamily="34" charset="0"/>
                <a:cs typeface="Arial" panose="020B0604020202020204" pitchFamily="34" charset="0"/>
              </a:rPr>
              <a:t> digitali </a:t>
            </a:r>
            <a:r>
              <a:rPr lang="it-IT" sz="1400" dirty="0">
                <a:latin typeface="Arial" panose="020B0604020202020204" pitchFamily="34" charset="0"/>
                <a:cs typeface="Arial" panose="020B0604020202020204" pitchFamily="34" charset="0"/>
              </a:rPr>
              <a:t>in tuo possesso</a:t>
            </a:r>
          </a:p>
        </p:txBody>
      </p:sp>
      <p:pic>
        <p:nvPicPr>
          <p:cNvPr id="6" name="Immagine 5">
            <a:extLst>
              <a:ext uri="{FF2B5EF4-FFF2-40B4-BE49-F238E27FC236}">
                <a16:creationId xmlns:a16="http://schemas.microsoft.com/office/drawing/2014/main" id="{565D3569-C5D5-BA6E-DC6C-243C37BD1159}"/>
              </a:ext>
            </a:extLst>
          </p:cNvPr>
          <p:cNvPicPr>
            <a:picLocks noChangeAspect="1"/>
          </p:cNvPicPr>
          <p:nvPr/>
        </p:nvPicPr>
        <p:blipFill>
          <a:blip r:embed="rId3"/>
          <a:stretch>
            <a:fillRect/>
          </a:stretch>
        </p:blipFill>
        <p:spPr>
          <a:xfrm>
            <a:off x="5592932" y="3149372"/>
            <a:ext cx="4453855" cy="3158850"/>
          </a:xfrm>
          <a:prstGeom prst="rect">
            <a:avLst/>
          </a:prstGeom>
        </p:spPr>
      </p:pic>
    </p:spTree>
    <p:extLst>
      <p:ext uri="{BB962C8B-B14F-4D97-AF65-F5344CB8AC3E}">
        <p14:creationId xmlns:p14="http://schemas.microsoft.com/office/powerpoint/2010/main" val="170112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BDF463D-C542-4DE4-88FF-5A2B5E1478F3}"/>
              </a:ext>
            </a:extLst>
          </p:cNvPr>
          <p:cNvSpPr>
            <a:spLocks noGrp="1"/>
          </p:cNvSpPr>
          <p:nvPr>
            <p:ph type="title"/>
          </p:nvPr>
        </p:nvSpPr>
        <p:spPr>
          <a:xfrm>
            <a:off x="795725" y="4287915"/>
            <a:ext cx="3794563" cy="1802337"/>
          </a:xfrm>
        </p:spPr>
        <p:txBody>
          <a:bodyPr>
            <a:normAutofit fontScale="90000"/>
          </a:bodyPr>
          <a:lstStyle/>
          <a:p>
            <a:r>
              <a:rPr lang="it-IT" sz="2700" dirty="0">
                <a:latin typeface="Arial" panose="020B0604020202020204" pitchFamily="34" charset="0"/>
                <a:cs typeface="Arial" panose="020B0604020202020204" pitchFamily="34" charset="0"/>
              </a:rPr>
              <a:t>ACCREDITAMENTO </a:t>
            </a:r>
            <a:br>
              <a:rPr lang="it-IT" sz="2700" dirty="0">
                <a:latin typeface="Arial" panose="020B0604020202020204" pitchFamily="34" charset="0"/>
                <a:cs typeface="Arial" panose="020B0604020202020204" pitchFamily="34" charset="0"/>
              </a:rPr>
            </a:br>
            <a:r>
              <a:rPr lang="it-IT" sz="1100" dirty="0">
                <a:latin typeface="Arial" panose="020B0604020202020204" pitchFamily="34" charset="0"/>
                <a:cs typeface="Arial" panose="020B0604020202020204" pitchFamily="34" charset="0"/>
                <a:sym typeface="Wingdings" panose="05000000000000000000" pitchFamily="2" charset="2"/>
              </a:rPr>
              <a:t></a:t>
            </a:r>
            <a:r>
              <a:rPr lang="it-IT" sz="1800" dirty="0">
                <a:latin typeface="Arial" panose="020B0604020202020204" pitchFamily="34" charset="0"/>
                <a:cs typeface="Arial" panose="020B0604020202020204" pitchFamily="34" charset="0"/>
              </a:rPr>
              <a:t>per studenti privi di un documento di riconoscimento italiano E non residenti in Italia </a:t>
            </a:r>
            <a:br>
              <a:rPr lang="it-IT" sz="1800" dirty="0">
                <a:latin typeface="Arial" panose="020B0604020202020204" pitchFamily="34" charset="0"/>
                <a:cs typeface="Arial" panose="020B0604020202020204" pitchFamily="34" charset="0"/>
              </a:rPr>
            </a:br>
            <a:r>
              <a:rPr lang="it-IT" sz="1100" dirty="0">
                <a:latin typeface="Arial" panose="020B0604020202020204" pitchFamily="34" charset="0"/>
                <a:cs typeface="Arial" panose="020B0604020202020204" pitchFamily="34" charset="0"/>
                <a:sym typeface="Wingdings" panose="05000000000000000000" pitchFamily="2" charset="2"/>
              </a:rPr>
              <a:t></a:t>
            </a:r>
            <a:r>
              <a:rPr lang="it-IT" sz="1800" dirty="0">
                <a:latin typeface="Arial" panose="020B0604020202020204" pitchFamily="34" charset="0"/>
                <a:cs typeface="Arial" panose="020B0604020202020204" pitchFamily="34" charset="0"/>
                <a:sym typeface="Wingdings" panose="05000000000000000000" pitchFamily="2" charset="2"/>
              </a:rPr>
              <a:t> per</a:t>
            </a:r>
            <a:r>
              <a:rPr lang="it-IT" sz="1800" dirty="0">
                <a:latin typeface="Arial" panose="020B0604020202020204" pitchFamily="34" charset="0"/>
                <a:cs typeface="Arial" panose="020B0604020202020204" pitchFamily="34" charset="0"/>
              </a:rPr>
              <a:t> studenti minorenni residenti in Italia.</a:t>
            </a:r>
            <a:br>
              <a:rPr lang="it-IT" sz="1800" dirty="0">
                <a:latin typeface="Arial" panose="020B0604020202020204" pitchFamily="34" charset="0"/>
                <a:cs typeface="Arial" panose="020B0604020202020204" pitchFamily="34" charset="0"/>
              </a:rPr>
            </a:br>
            <a:endParaRPr lang="it-IT" sz="1800" dirty="0">
              <a:latin typeface="Arial" panose="020B0604020202020204" pitchFamily="34" charset="0"/>
              <a:cs typeface="Arial" panose="020B0604020202020204" pitchFamily="34" charset="0"/>
            </a:endParaRPr>
          </a:p>
        </p:txBody>
      </p:sp>
      <p:pic>
        <p:nvPicPr>
          <p:cNvPr id="9" name="Immagine 1" descr="C:\Users\Brincivalli\Desktop\logo_rosso.png">
            <a:extLst>
              <a:ext uri="{FF2B5EF4-FFF2-40B4-BE49-F238E27FC236}">
                <a16:creationId xmlns:a16="http://schemas.microsoft.com/office/drawing/2014/main" id="{093A6930-3AD0-4614-8F61-E60CC646E4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1811" y="767748"/>
            <a:ext cx="4418866" cy="1115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7B0B156B-AC73-4583-9C42-A80FBB87CF8D}"/>
              </a:ext>
            </a:extLst>
          </p:cNvPr>
          <p:cNvSpPr>
            <a:spLocks noGrp="1"/>
          </p:cNvSpPr>
          <p:nvPr>
            <p:ph idx="1"/>
          </p:nvPr>
        </p:nvSpPr>
        <p:spPr>
          <a:xfrm>
            <a:off x="5349240" y="1145219"/>
            <a:ext cx="6007608" cy="801260"/>
          </a:xfrm>
        </p:spPr>
        <p:txBody>
          <a:bodyPr anchor="ctr">
            <a:normAutofit/>
          </a:bodyPr>
          <a:lstStyle/>
          <a:p>
            <a:pPr marL="0" indent="0">
              <a:lnSpc>
                <a:spcPct val="100000"/>
              </a:lnSpc>
              <a:buNone/>
            </a:pPr>
            <a:endParaRPr lang="it-IT" sz="1500" i="1" dirty="0">
              <a:solidFill>
                <a:srgbClr val="FF0000"/>
              </a:solidFill>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CD64A257-C79C-4461-B6DD-EC7561071A35}"/>
              </a:ext>
            </a:extLst>
          </p:cNvPr>
          <p:cNvPicPr>
            <a:picLocks noChangeAspect="1"/>
          </p:cNvPicPr>
          <p:nvPr/>
        </p:nvPicPr>
        <p:blipFill>
          <a:blip r:embed="rId3"/>
          <a:stretch>
            <a:fillRect/>
          </a:stretch>
        </p:blipFill>
        <p:spPr>
          <a:xfrm>
            <a:off x="4601838" y="2041863"/>
            <a:ext cx="3891408" cy="3478419"/>
          </a:xfrm>
          <a:prstGeom prst="rect">
            <a:avLst/>
          </a:prstGeom>
        </p:spPr>
      </p:pic>
      <p:sp>
        <p:nvSpPr>
          <p:cNvPr id="6" name="Freccia a destra 5">
            <a:extLst>
              <a:ext uri="{FF2B5EF4-FFF2-40B4-BE49-F238E27FC236}">
                <a16:creationId xmlns:a16="http://schemas.microsoft.com/office/drawing/2014/main" id="{ECFDC69D-8BFB-E9C1-7D8A-255F1DCF1459}"/>
              </a:ext>
            </a:extLst>
          </p:cNvPr>
          <p:cNvSpPr/>
          <p:nvPr/>
        </p:nvSpPr>
        <p:spPr>
          <a:xfrm>
            <a:off x="4970298" y="4569719"/>
            <a:ext cx="944008" cy="2429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6F9FC24B-E796-AA15-DF4F-1CC87EC1D88B}"/>
              </a:ext>
            </a:extLst>
          </p:cNvPr>
          <p:cNvPicPr>
            <a:picLocks noChangeAspect="1"/>
          </p:cNvPicPr>
          <p:nvPr/>
        </p:nvPicPr>
        <p:blipFill>
          <a:blip r:embed="rId4"/>
          <a:stretch>
            <a:fillRect/>
          </a:stretch>
        </p:blipFill>
        <p:spPr>
          <a:xfrm>
            <a:off x="8493246" y="2020998"/>
            <a:ext cx="3049167" cy="3382935"/>
          </a:xfrm>
          <a:prstGeom prst="rect">
            <a:avLst/>
          </a:prstGeom>
        </p:spPr>
      </p:pic>
      <p:sp>
        <p:nvSpPr>
          <p:cNvPr id="11" name="Freccia a destra 10">
            <a:extLst>
              <a:ext uri="{FF2B5EF4-FFF2-40B4-BE49-F238E27FC236}">
                <a16:creationId xmlns:a16="http://schemas.microsoft.com/office/drawing/2014/main" id="{873FCE9B-50F8-3C8A-70F7-6F819AD0520E}"/>
              </a:ext>
            </a:extLst>
          </p:cNvPr>
          <p:cNvSpPr/>
          <p:nvPr/>
        </p:nvSpPr>
        <p:spPr>
          <a:xfrm rot="19693697">
            <a:off x="9547394" y="4737587"/>
            <a:ext cx="940870" cy="220302"/>
          </a:xfrm>
          <a:prstGeom prst="rightArrow">
            <a:avLst>
              <a:gd name="adj1" fmla="val 50000"/>
              <a:gd name="adj2" fmla="val 862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1660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BDF463D-C542-4DE4-88FF-5A2B5E1478F3}"/>
              </a:ext>
            </a:extLst>
          </p:cNvPr>
          <p:cNvSpPr>
            <a:spLocks noGrp="1"/>
          </p:cNvSpPr>
          <p:nvPr>
            <p:ph type="title"/>
          </p:nvPr>
        </p:nvSpPr>
        <p:spPr>
          <a:xfrm>
            <a:off x="1051560" y="4218905"/>
            <a:ext cx="3538728" cy="1871347"/>
          </a:xfrm>
        </p:spPr>
        <p:txBody>
          <a:bodyPr>
            <a:normAutofit fontScale="90000"/>
          </a:bodyPr>
          <a:lstStyle/>
          <a:p>
            <a:r>
              <a:rPr lang="it-IT" sz="2700" dirty="0">
                <a:latin typeface="Arial" panose="020B0604020202020204" pitchFamily="34" charset="0"/>
                <a:cs typeface="Arial" panose="020B0604020202020204" pitchFamily="34" charset="0"/>
              </a:rPr>
              <a:t>ACCREDITAMENTO</a:t>
            </a:r>
            <a:r>
              <a:rPr lang="it-IT" sz="3600" dirty="0">
                <a:latin typeface="Arial" panose="020B0604020202020204" pitchFamily="34" charset="0"/>
                <a:cs typeface="Arial" panose="020B0604020202020204" pitchFamily="34" charset="0"/>
              </a:rPr>
              <a:t> </a:t>
            </a:r>
            <a:br>
              <a:rPr lang="it-IT" sz="36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sym typeface="Wingdings" panose="05000000000000000000" pitchFamily="2" charset="2"/>
              </a:rPr>
              <a:t></a:t>
            </a:r>
            <a:r>
              <a:rPr lang="it-IT" sz="1600" dirty="0">
                <a:latin typeface="Arial" panose="020B0604020202020204" pitchFamily="34" charset="0"/>
                <a:cs typeface="Arial" panose="020B0604020202020204" pitchFamily="34" charset="0"/>
              </a:rPr>
              <a:t>per studenti privi di un documento di riconoscimento italiano E non residenti in Italia </a:t>
            </a:r>
            <a:br>
              <a:rPr lang="it-IT" sz="16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sym typeface="Wingdings" panose="05000000000000000000" pitchFamily="2" charset="2"/>
              </a:rPr>
              <a:t></a:t>
            </a:r>
            <a:r>
              <a:rPr lang="it-IT" sz="1600" dirty="0">
                <a:latin typeface="Arial" panose="020B0604020202020204" pitchFamily="34" charset="0"/>
                <a:cs typeface="Arial" panose="020B0604020202020204" pitchFamily="34" charset="0"/>
                <a:sym typeface="Wingdings" panose="05000000000000000000" pitchFamily="2" charset="2"/>
              </a:rPr>
              <a:t> per</a:t>
            </a:r>
            <a:r>
              <a:rPr lang="it-IT" sz="1600" dirty="0">
                <a:latin typeface="Arial" panose="020B0604020202020204" pitchFamily="34" charset="0"/>
                <a:cs typeface="Arial" panose="020B0604020202020204" pitchFamily="34" charset="0"/>
              </a:rPr>
              <a:t> studenti minorenni residenti in Italia</a:t>
            </a:r>
            <a:r>
              <a:rPr lang="it-IT" sz="2400" dirty="0">
                <a:latin typeface="Arial" panose="020B0604020202020204" pitchFamily="34" charset="0"/>
                <a:cs typeface="Arial" panose="020B0604020202020204" pitchFamily="34" charset="0"/>
              </a:rPr>
              <a:t>.</a:t>
            </a:r>
            <a:br>
              <a:rPr lang="it-IT" sz="2400" dirty="0">
                <a:latin typeface="Arial" panose="020B0604020202020204" pitchFamily="34" charset="0"/>
                <a:cs typeface="Arial" panose="020B0604020202020204" pitchFamily="34" charset="0"/>
              </a:rPr>
            </a:br>
            <a:endParaRPr lang="it-IT" sz="2200" dirty="0">
              <a:latin typeface="Arial" panose="020B0604020202020204" pitchFamily="34" charset="0"/>
              <a:cs typeface="Arial" panose="020B0604020202020204" pitchFamily="34" charset="0"/>
            </a:endParaRPr>
          </a:p>
        </p:txBody>
      </p:sp>
      <p:pic>
        <p:nvPicPr>
          <p:cNvPr id="9" name="Immagine 1" descr="C:\Users\Brincivalli\Desktop\logo_rosso.png">
            <a:extLst>
              <a:ext uri="{FF2B5EF4-FFF2-40B4-BE49-F238E27FC236}">
                <a16:creationId xmlns:a16="http://schemas.microsoft.com/office/drawing/2014/main" id="{093A6930-3AD0-4614-8F61-E60CC646E4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7784" y="770178"/>
            <a:ext cx="4776659" cy="1206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7B0B156B-AC73-4583-9C42-A80FBB87CF8D}"/>
              </a:ext>
            </a:extLst>
          </p:cNvPr>
          <p:cNvSpPr>
            <a:spLocks noGrp="1"/>
          </p:cNvSpPr>
          <p:nvPr>
            <p:ph idx="1"/>
          </p:nvPr>
        </p:nvSpPr>
        <p:spPr>
          <a:xfrm>
            <a:off x="5048213" y="4911518"/>
            <a:ext cx="6308635" cy="1285095"/>
          </a:xfrm>
        </p:spPr>
        <p:txBody>
          <a:bodyPr anchor="ctr">
            <a:normAutofit/>
          </a:bodyPr>
          <a:lstStyle/>
          <a:p>
            <a:pPr marL="0" indent="0">
              <a:spcBef>
                <a:spcPts val="400"/>
              </a:spcBef>
              <a:buNone/>
            </a:pPr>
            <a:r>
              <a:rPr lang="it-IT" sz="1200" dirty="0">
                <a:cs typeface="Arial" panose="020B0604020202020204" pitchFamily="34" charset="0"/>
              </a:rPr>
              <a:t>Per accreditarsi è necessario compilare il format predisposto</a:t>
            </a:r>
          </a:p>
          <a:p>
            <a:pPr marL="0" indent="0">
              <a:spcBef>
                <a:spcPts val="400"/>
              </a:spcBef>
              <a:buNone/>
            </a:pPr>
            <a:r>
              <a:rPr lang="it-IT" sz="1200" i="1" dirty="0">
                <a:cs typeface="Arial" panose="020B0604020202020204" pitchFamily="34" charset="0"/>
              </a:rPr>
              <a:t>vedi  il TUTORIAL </a:t>
            </a:r>
            <a:r>
              <a:rPr lang="it-IT" sz="1200" dirty="0">
                <a:cs typeface="Arial" panose="020B0604020202020204" pitchFamily="34" charset="0"/>
              </a:rPr>
              <a:t>«</a:t>
            </a:r>
            <a:r>
              <a:rPr lang="it-IT" sz="1200" i="1" dirty="0">
                <a:cs typeface="Arial" panose="020B0604020202020204" pitchFamily="34" charset="0"/>
              </a:rPr>
              <a:t>Guida alla registrazione per studenti stranieri» </a:t>
            </a:r>
            <a:r>
              <a:rPr lang="it-IT" sz="1200" dirty="0">
                <a:cs typeface="Arial" panose="020B0604020202020204" pitchFamily="34" charset="0"/>
              </a:rPr>
              <a:t>presente nell’ «AREA RISERVATA STUDENTI» -  </a:t>
            </a:r>
            <a:r>
              <a:rPr lang="it-IT" sz="1200" dirty="0">
                <a:cs typeface="Arial" panose="020B0604020202020204" pitchFamily="34" charset="0"/>
                <a:hlinkClick r:id="rId3"/>
              </a:rPr>
              <a:t>link </a:t>
            </a:r>
            <a:r>
              <a:rPr lang="it-IT" sz="1200" i="1" dirty="0">
                <a:solidFill>
                  <a:srgbClr val="0070C0"/>
                </a:solidFill>
                <a:cs typeface="Arial" panose="020B0604020202020204" pitchFamily="34" charset="0"/>
              </a:rPr>
              <a:t> </a:t>
            </a:r>
          </a:p>
        </p:txBody>
      </p:sp>
      <p:pic>
        <p:nvPicPr>
          <p:cNvPr id="6" name="Immagine 5">
            <a:extLst>
              <a:ext uri="{FF2B5EF4-FFF2-40B4-BE49-F238E27FC236}">
                <a16:creationId xmlns:a16="http://schemas.microsoft.com/office/drawing/2014/main" id="{B032DA94-8C0E-2D1F-42F0-5870D2ED2EBA}"/>
              </a:ext>
            </a:extLst>
          </p:cNvPr>
          <p:cNvPicPr>
            <a:picLocks noChangeAspect="1"/>
          </p:cNvPicPr>
          <p:nvPr/>
        </p:nvPicPr>
        <p:blipFill>
          <a:blip r:embed="rId4"/>
          <a:stretch>
            <a:fillRect/>
          </a:stretch>
        </p:blipFill>
        <p:spPr>
          <a:xfrm>
            <a:off x="5888859" y="549778"/>
            <a:ext cx="4154217" cy="4588391"/>
          </a:xfrm>
          <a:prstGeom prst="rect">
            <a:avLst/>
          </a:prstGeom>
        </p:spPr>
      </p:pic>
    </p:spTree>
    <p:extLst>
      <p:ext uri="{BB962C8B-B14F-4D97-AF65-F5344CB8AC3E}">
        <p14:creationId xmlns:p14="http://schemas.microsoft.com/office/powerpoint/2010/main" val="163010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BDF463D-C542-4DE4-88FF-5A2B5E1478F3}"/>
              </a:ext>
            </a:extLst>
          </p:cNvPr>
          <p:cNvSpPr>
            <a:spLocks noGrp="1"/>
          </p:cNvSpPr>
          <p:nvPr>
            <p:ph type="title"/>
          </p:nvPr>
        </p:nvSpPr>
        <p:spPr>
          <a:xfrm>
            <a:off x="1051560" y="3781887"/>
            <a:ext cx="3538728" cy="1691261"/>
          </a:xfrm>
        </p:spPr>
        <p:txBody>
          <a:bodyPr>
            <a:normAutofit/>
          </a:bodyPr>
          <a:lstStyle/>
          <a:p>
            <a:r>
              <a:rPr lang="it-IT" sz="2200" dirty="0">
                <a:latin typeface="Arial" panose="020B0604020202020204" pitchFamily="34" charset="0"/>
                <a:cs typeface="Arial" panose="020B0604020202020204" pitchFamily="34" charset="0"/>
              </a:rPr>
              <a:t>ACCREDITAMENTO:</a:t>
            </a:r>
            <a:br>
              <a:rPr lang="it-IT" sz="2200" dirty="0">
                <a:latin typeface="Arial" panose="020B0604020202020204" pitchFamily="34" charset="0"/>
                <a:cs typeface="Arial" panose="020B0604020202020204" pitchFamily="34" charset="0"/>
              </a:rPr>
            </a:br>
            <a:r>
              <a:rPr lang="it-IT" sz="2200" dirty="0">
                <a:latin typeface="Arial" panose="020B0604020202020204" pitchFamily="34" charset="0"/>
                <a:cs typeface="Arial" panose="020B0604020202020204" pitchFamily="34" charset="0"/>
              </a:rPr>
              <a:t>PASSWORD E CODICE FISCALE</a:t>
            </a:r>
            <a:br>
              <a:rPr lang="it-IT" sz="2200" dirty="0">
                <a:latin typeface="Arial" panose="020B0604020202020204" pitchFamily="34" charset="0"/>
                <a:cs typeface="Arial" panose="020B0604020202020204" pitchFamily="34" charset="0"/>
              </a:rPr>
            </a:br>
            <a:endParaRPr lang="it-IT" sz="2200" dirty="0">
              <a:latin typeface="Arial" panose="020B0604020202020204" pitchFamily="34" charset="0"/>
              <a:cs typeface="Arial" panose="020B0604020202020204" pitchFamily="34" charset="0"/>
            </a:endParaRPr>
          </a:p>
        </p:txBody>
      </p:sp>
      <p:pic>
        <p:nvPicPr>
          <p:cNvPr id="9" name="Immagine 1" descr="C:\Users\Brincivalli\Desktop\logo_rosso.png">
            <a:extLst>
              <a:ext uri="{FF2B5EF4-FFF2-40B4-BE49-F238E27FC236}">
                <a16:creationId xmlns:a16="http://schemas.microsoft.com/office/drawing/2014/main" id="{093A6930-3AD0-4614-8F61-E60CC646E4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8424" y="549779"/>
            <a:ext cx="4416683" cy="1115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7B0B156B-AC73-4583-9C42-A80FBB87CF8D}"/>
              </a:ext>
            </a:extLst>
          </p:cNvPr>
          <p:cNvSpPr>
            <a:spLocks noGrp="1"/>
          </p:cNvSpPr>
          <p:nvPr>
            <p:ph idx="1"/>
          </p:nvPr>
        </p:nvSpPr>
        <p:spPr>
          <a:xfrm>
            <a:off x="4975061" y="1664991"/>
            <a:ext cx="6511246" cy="1507429"/>
          </a:xfrm>
        </p:spPr>
        <p:txBody>
          <a:bodyPr anchor="ctr">
            <a:normAutofit/>
          </a:bodyPr>
          <a:lstStyle/>
          <a:p>
            <a:pPr marL="0" indent="0">
              <a:buNone/>
            </a:pPr>
            <a:r>
              <a:rPr lang="it-IT" sz="1400" b="1" dirty="0">
                <a:solidFill>
                  <a:srgbClr val="FF0000"/>
                </a:solidFill>
                <a:latin typeface="Arial" panose="020B0604020202020204" pitchFamily="34" charset="0"/>
                <a:cs typeface="Arial" panose="020B0604020202020204" pitchFamily="34" charset="0"/>
              </a:rPr>
              <a:t>ATTENZIONE</a:t>
            </a:r>
            <a:r>
              <a:rPr lang="it-IT" sz="1400" dirty="0">
                <a:latin typeface="Arial" panose="020B0604020202020204" pitchFamily="34" charset="0"/>
                <a:cs typeface="Arial" panose="020B0604020202020204" pitchFamily="34" charset="0"/>
              </a:rPr>
              <a:t>: mentre compili il format per l’accreditamento ti verrà calcolato automaticamente un codice fiscale che dovrai memorizzare insieme alla password da te scelta per procedere poi alla compilazione della domanda</a:t>
            </a:r>
          </a:p>
        </p:txBody>
      </p:sp>
      <p:pic>
        <p:nvPicPr>
          <p:cNvPr id="6" name="Immagine 5">
            <a:extLst>
              <a:ext uri="{FF2B5EF4-FFF2-40B4-BE49-F238E27FC236}">
                <a16:creationId xmlns:a16="http://schemas.microsoft.com/office/drawing/2014/main" id="{4C755933-3E21-37C3-0CC7-D5F36ECBCDF5}"/>
              </a:ext>
            </a:extLst>
          </p:cNvPr>
          <p:cNvPicPr>
            <a:picLocks noChangeAspect="1"/>
          </p:cNvPicPr>
          <p:nvPr/>
        </p:nvPicPr>
        <p:blipFill>
          <a:blip r:embed="rId3"/>
          <a:stretch>
            <a:fillRect/>
          </a:stretch>
        </p:blipFill>
        <p:spPr>
          <a:xfrm>
            <a:off x="4975061" y="3328988"/>
            <a:ext cx="6820708" cy="2352675"/>
          </a:xfrm>
          <a:prstGeom prst="rect">
            <a:avLst/>
          </a:prstGeom>
        </p:spPr>
      </p:pic>
    </p:spTree>
    <p:extLst>
      <p:ext uri="{BB962C8B-B14F-4D97-AF65-F5344CB8AC3E}">
        <p14:creationId xmlns:p14="http://schemas.microsoft.com/office/powerpoint/2010/main" val="3053033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BDF463D-C542-4DE4-88FF-5A2B5E1478F3}"/>
              </a:ext>
            </a:extLst>
          </p:cNvPr>
          <p:cNvSpPr>
            <a:spLocks noGrp="1"/>
          </p:cNvSpPr>
          <p:nvPr>
            <p:ph type="title"/>
          </p:nvPr>
        </p:nvSpPr>
        <p:spPr>
          <a:xfrm>
            <a:off x="1051560" y="4055165"/>
            <a:ext cx="3538728" cy="1417983"/>
          </a:xfrm>
        </p:spPr>
        <p:txBody>
          <a:bodyPr>
            <a:normAutofit/>
          </a:bodyPr>
          <a:lstStyle/>
          <a:p>
            <a:r>
              <a:rPr lang="it-IT" sz="2200" dirty="0">
                <a:latin typeface="Arial" panose="020B0604020202020204" pitchFamily="34" charset="0"/>
                <a:cs typeface="Arial" panose="020B0604020202020204" pitchFamily="34" charset="0"/>
              </a:rPr>
              <a:t>COSA DEVO FARE PER COMPILARE LA DOMANDA?</a:t>
            </a:r>
            <a:br>
              <a:rPr lang="it-IT" sz="2200" dirty="0">
                <a:latin typeface="Arial" panose="020B0604020202020204" pitchFamily="34" charset="0"/>
                <a:cs typeface="Arial" panose="020B0604020202020204" pitchFamily="34" charset="0"/>
              </a:rPr>
            </a:br>
            <a:endParaRPr lang="it-IT" sz="2200" dirty="0">
              <a:latin typeface="Arial" panose="020B0604020202020204" pitchFamily="34" charset="0"/>
              <a:cs typeface="Arial" panose="020B0604020202020204" pitchFamily="34" charset="0"/>
            </a:endParaRPr>
          </a:p>
        </p:txBody>
      </p:sp>
      <p:pic>
        <p:nvPicPr>
          <p:cNvPr id="9" name="Immagine 1" descr="C:\Users\Brincivalli\Desktop\logo_rosso.png">
            <a:extLst>
              <a:ext uri="{FF2B5EF4-FFF2-40B4-BE49-F238E27FC236}">
                <a16:creationId xmlns:a16="http://schemas.microsoft.com/office/drawing/2014/main" id="{093A6930-3AD0-4614-8F61-E60CC646E4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8424" y="549779"/>
            <a:ext cx="4416683" cy="1115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7B0B156B-AC73-4583-9C42-A80FBB87CF8D}"/>
              </a:ext>
            </a:extLst>
          </p:cNvPr>
          <p:cNvSpPr>
            <a:spLocks noGrp="1"/>
          </p:cNvSpPr>
          <p:nvPr>
            <p:ph idx="1"/>
          </p:nvPr>
        </p:nvSpPr>
        <p:spPr>
          <a:xfrm>
            <a:off x="4845602" y="1664992"/>
            <a:ext cx="6511246" cy="1115212"/>
          </a:xfrm>
        </p:spPr>
        <p:txBody>
          <a:bodyPr anchor="ctr">
            <a:normAutofit/>
          </a:bodyPr>
          <a:lstStyle/>
          <a:p>
            <a:pPr marL="0" indent="0">
              <a:buNone/>
            </a:pPr>
            <a:r>
              <a:rPr lang="it-IT" sz="1400" dirty="0">
                <a:latin typeface="Arial" panose="020B0604020202020204" pitchFamily="34" charset="0"/>
                <a:cs typeface="Arial" panose="020B0604020202020204" pitchFamily="34" charset="0"/>
              </a:rPr>
              <a:t>Entrato nella tua area riservata dovrai selezionare «</a:t>
            </a:r>
            <a:r>
              <a:rPr lang="it-IT" sz="1400" b="1" dirty="0">
                <a:latin typeface="Arial" panose="020B0604020202020204" pitchFamily="34" charset="0"/>
                <a:cs typeface="Arial" panose="020B0604020202020204" pitchFamily="34" charset="0"/>
              </a:rPr>
              <a:t>Richiesta di benefici e servizi</a:t>
            </a:r>
            <a:r>
              <a:rPr lang="it-IT" sz="1400" dirty="0">
                <a:latin typeface="Arial" panose="020B0604020202020204" pitchFamily="34" charset="0"/>
                <a:cs typeface="Arial" panose="020B0604020202020204" pitchFamily="34" charset="0"/>
              </a:rPr>
              <a:t>» come di seguito indicato e compilare la domanda di tuo interesse.</a:t>
            </a:r>
          </a:p>
        </p:txBody>
      </p:sp>
      <p:pic>
        <p:nvPicPr>
          <p:cNvPr id="5" name="Immagine 4">
            <a:extLst>
              <a:ext uri="{FF2B5EF4-FFF2-40B4-BE49-F238E27FC236}">
                <a16:creationId xmlns:a16="http://schemas.microsoft.com/office/drawing/2014/main" id="{9297A951-E8CE-800B-6080-F018F5B52215}"/>
              </a:ext>
            </a:extLst>
          </p:cNvPr>
          <p:cNvPicPr>
            <a:picLocks noChangeAspect="1"/>
          </p:cNvPicPr>
          <p:nvPr/>
        </p:nvPicPr>
        <p:blipFill>
          <a:blip r:embed="rId3"/>
          <a:stretch>
            <a:fillRect/>
          </a:stretch>
        </p:blipFill>
        <p:spPr>
          <a:xfrm>
            <a:off x="4975061" y="2734491"/>
            <a:ext cx="5777992" cy="3421409"/>
          </a:xfrm>
          <a:prstGeom prst="rect">
            <a:avLst/>
          </a:prstGeom>
        </p:spPr>
      </p:pic>
    </p:spTree>
    <p:extLst>
      <p:ext uri="{BB962C8B-B14F-4D97-AF65-F5344CB8AC3E}">
        <p14:creationId xmlns:p14="http://schemas.microsoft.com/office/powerpoint/2010/main" val="3259251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BDF463D-C542-4DE4-88FF-5A2B5E1478F3}"/>
              </a:ext>
            </a:extLst>
          </p:cNvPr>
          <p:cNvSpPr>
            <a:spLocks noGrp="1"/>
          </p:cNvSpPr>
          <p:nvPr>
            <p:ph type="title"/>
          </p:nvPr>
        </p:nvSpPr>
        <p:spPr>
          <a:xfrm>
            <a:off x="1051560" y="4532042"/>
            <a:ext cx="3538728" cy="1351854"/>
          </a:xfrm>
        </p:spPr>
        <p:txBody>
          <a:bodyPr>
            <a:normAutofit/>
          </a:bodyPr>
          <a:lstStyle/>
          <a:p>
            <a:r>
              <a:rPr lang="it-IT" sz="2200" dirty="0">
                <a:latin typeface="Arial" panose="020B0604020202020204" pitchFamily="34" charset="0"/>
                <a:cs typeface="Arial" panose="020B0604020202020204" pitchFamily="34" charset="0"/>
              </a:rPr>
              <a:t>QUALE DOMANDA DEVO COMPILARE?</a:t>
            </a:r>
            <a:br>
              <a:rPr lang="it-IT" sz="2200" dirty="0">
                <a:latin typeface="Arial" panose="020B0604020202020204" pitchFamily="34" charset="0"/>
                <a:cs typeface="Arial" panose="020B0604020202020204" pitchFamily="34" charset="0"/>
              </a:rPr>
            </a:br>
            <a:endParaRPr lang="it-IT" sz="2200" dirty="0">
              <a:latin typeface="Arial" panose="020B0604020202020204" pitchFamily="34" charset="0"/>
              <a:cs typeface="Arial" panose="020B0604020202020204" pitchFamily="34" charset="0"/>
            </a:endParaRPr>
          </a:p>
        </p:txBody>
      </p:sp>
      <p:pic>
        <p:nvPicPr>
          <p:cNvPr id="9" name="Immagine 1" descr="C:\Users\Brincivalli\Desktop\logo_rosso.png">
            <a:extLst>
              <a:ext uri="{FF2B5EF4-FFF2-40B4-BE49-F238E27FC236}">
                <a16:creationId xmlns:a16="http://schemas.microsoft.com/office/drawing/2014/main" id="{093A6930-3AD0-4614-8F61-E60CC646E4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8424" y="549779"/>
            <a:ext cx="4416683" cy="1115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7B0B156B-AC73-4583-9C42-A80FBB87CF8D}"/>
              </a:ext>
            </a:extLst>
          </p:cNvPr>
          <p:cNvSpPr>
            <a:spLocks noGrp="1"/>
          </p:cNvSpPr>
          <p:nvPr>
            <p:ph idx="1"/>
          </p:nvPr>
        </p:nvSpPr>
        <p:spPr>
          <a:xfrm>
            <a:off x="5220070" y="1748901"/>
            <a:ext cx="6345020" cy="2325949"/>
          </a:xfrm>
        </p:spPr>
        <p:txBody>
          <a:bodyPr anchor="ctr">
            <a:noAutofit/>
          </a:bodyPr>
          <a:lstStyle/>
          <a:p>
            <a:pPr marL="0" indent="0">
              <a:lnSpc>
                <a:spcPct val="100000"/>
              </a:lnSpc>
              <a:spcBef>
                <a:spcPts val="400"/>
              </a:spcBef>
              <a:buNone/>
            </a:pPr>
            <a:r>
              <a:rPr lang="it-IT" sz="1400" dirty="0">
                <a:latin typeface="Arial" panose="020B0604020202020204" pitchFamily="34" charset="0"/>
                <a:cs typeface="Arial" panose="020B0604020202020204" pitchFamily="34" charset="0"/>
              </a:rPr>
              <a:t>Nell’area riservata ERDIS troverai l’elenco delle domande che puoi compilare. Clicca su:</a:t>
            </a:r>
          </a:p>
          <a:p>
            <a:pPr marL="0" indent="0">
              <a:lnSpc>
                <a:spcPct val="100000"/>
              </a:lnSpc>
              <a:spcBef>
                <a:spcPts val="400"/>
              </a:spcBef>
              <a:buNone/>
            </a:pPr>
            <a:r>
              <a:rPr lang="it-IT" sz="1400" b="1" dirty="0">
                <a:latin typeface="Arial" panose="020B0604020202020204" pitchFamily="34" charset="0"/>
                <a:cs typeface="Arial" panose="020B0604020202020204" pitchFamily="34" charset="0"/>
                <a:sym typeface="Wingdings" panose="05000000000000000000" pitchFamily="2" charset="2"/>
              </a:rPr>
              <a:t> </a:t>
            </a:r>
            <a:r>
              <a:rPr lang="it-IT" sz="1400" b="1" dirty="0">
                <a:latin typeface="Arial" panose="020B0604020202020204" pitchFamily="34" charset="0"/>
                <a:cs typeface="Arial" panose="020B0604020202020204" pitchFamily="34" charset="0"/>
              </a:rPr>
              <a:t>domanda di BORSA DI STUDIO e SERVIZIO ALLOGGIO</a:t>
            </a:r>
            <a:endParaRPr lang="it-IT" sz="1400" dirty="0">
              <a:latin typeface="Arial" panose="020B0604020202020204" pitchFamily="34" charset="0"/>
              <a:cs typeface="Arial" panose="020B0604020202020204" pitchFamily="34" charset="0"/>
            </a:endParaRPr>
          </a:p>
          <a:p>
            <a:pPr marL="0" indent="0">
              <a:lnSpc>
                <a:spcPct val="100000"/>
              </a:lnSpc>
              <a:spcBef>
                <a:spcPts val="400"/>
              </a:spcBef>
              <a:buNone/>
            </a:pPr>
            <a:r>
              <a:rPr lang="it-IT" sz="1400" dirty="0">
                <a:latin typeface="Arial" panose="020B0604020202020204" pitchFamily="34" charset="0"/>
                <a:cs typeface="Arial" panose="020B0604020202020204" pitchFamily="34" charset="0"/>
              </a:rPr>
              <a:t>se vuoi concorrere:</a:t>
            </a:r>
          </a:p>
          <a:p>
            <a:pPr marL="0" indent="0">
              <a:lnSpc>
                <a:spcPct val="100000"/>
              </a:lnSpc>
              <a:spcBef>
                <a:spcPts val="400"/>
              </a:spcBef>
              <a:buNone/>
            </a:pPr>
            <a:r>
              <a:rPr lang="it-IT" sz="1400" dirty="0">
                <a:latin typeface="Arial" panose="020B0604020202020204" pitchFamily="34" charset="0"/>
                <a:cs typeface="Arial" panose="020B0604020202020204" pitchFamily="34" charset="0"/>
              </a:rPr>
              <a:t>- alla </a:t>
            </a:r>
            <a:r>
              <a:rPr lang="it-IT" sz="1400" b="1" dirty="0">
                <a:latin typeface="Arial" panose="020B0604020202020204" pitchFamily="34" charset="0"/>
                <a:cs typeface="Arial" panose="020B0604020202020204" pitchFamily="34" charset="0"/>
              </a:rPr>
              <a:t>borsa di studio </a:t>
            </a:r>
            <a:r>
              <a:rPr lang="it-IT" sz="1400" dirty="0">
                <a:latin typeface="Arial" panose="020B0604020202020204" pitchFamily="34" charset="0"/>
                <a:cs typeface="Arial" panose="020B0604020202020204" pitchFamily="34" charset="0"/>
              </a:rPr>
              <a:t>usufruendo del servizio ristorazione, e per gli studenti fuori sede, dell’alloggio, gratuiti</a:t>
            </a:r>
          </a:p>
          <a:p>
            <a:pPr marL="0" indent="0">
              <a:lnSpc>
                <a:spcPct val="100000"/>
              </a:lnSpc>
              <a:spcBef>
                <a:spcPts val="400"/>
              </a:spcBef>
              <a:buNone/>
            </a:pPr>
            <a:r>
              <a:rPr lang="it-IT" sz="1400" dirty="0">
                <a:latin typeface="Arial" panose="020B0604020202020204" pitchFamily="34" charset="0"/>
                <a:cs typeface="Arial" panose="020B0604020202020204" pitchFamily="34" charset="0"/>
              </a:rPr>
              <a:t>- </a:t>
            </a:r>
            <a:r>
              <a:rPr lang="it-IT" sz="1400" b="1" dirty="0">
                <a:latin typeface="Arial" panose="020B0604020202020204" pitchFamily="34" charset="0"/>
                <a:cs typeface="Arial" panose="020B0604020202020204" pitchFamily="34" charset="0"/>
              </a:rPr>
              <a:t>servizio alloggio a pagamento </a:t>
            </a:r>
            <a:r>
              <a:rPr lang="it-IT" sz="1400" dirty="0">
                <a:latin typeface="Arial" panose="020B0604020202020204" pitchFamily="34" charset="0"/>
                <a:cs typeface="Arial" panose="020B0604020202020204" pitchFamily="34" charset="0"/>
              </a:rPr>
              <a:t>in graduatoria </a:t>
            </a:r>
          </a:p>
          <a:p>
            <a:pPr marL="0" indent="0">
              <a:lnSpc>
                <a:spcPct val="100000"/>
              </a:lnSpc>
              <a:spcBef>
                <a:spcPts val="400"/>
              </a:spcBef>
              <a:buNone/>
            </a:pPr>
            <a:r>
              <a:rPr lang="it-IT" sz="1400" dirty="0">
                <a:latin typeface="Arial" panose="020B0604020202020204" pitchFamily="34" charset="0"/>
                <a:cs typeface="Arial" panose="020B0604020202020204" pitchFamily="34" charset="0"/>
              </a:rPr>
              <a:t>Avrai la possibilità di mettere il flag sul beneficio che intendi richiedere  </a:t>
            </a:r>
          </a:p>
          <a:p>
            <a:pPr marL="0" indent="0">
              <a:buNone/>
            </a:pPr>
            <a:r>
              <a:rPr lang="it-IT" sz="1200" dirty="0">
                <a:latin typeface="Arial" panose="020B0604020202020204" pitchFamily="34" charset="0"/>
                <a:cs typeface="Arial" panose="020B0604020202020204" pitchFamily="34" charset="0"/>
              </a:rPr>
              <a:t>.</a:t>
            </a:r>
          </a:p>
        </p:txBody>
      </p:sp>
      <p:pic>
        <p:nvPicPr>
          <p:cNvPr id="4" name="Immagine 3">
            <a:extLst>
              <a:ext uri="{FF2B5EF4-FFF2-40B4-BE49-F238E27FC236}">
                <a16:creationId xmlns:a16="http://schemas.microsoft.com/office/drawing/2014/main" id="{5A65C613-AFA1-A839-46B2-87C74EA360E8}"/>
              </a:ext>
            </a:extLst>
          </p:cNvPr>
          <p:cNvPicPr>
            <a:picLocks noChangeAspect="1"/>
          </p:cNvPicPr>
          <p:nvPr/>
        </p:nvPicPr>
        <p:blipFill>
          <a:blip r:embed="rId3"/>
          <a:stretch>
            <a:fillRect/>
          </a:stretch>
        </p:blipFill>
        <p:spPr>
          <a:xfrm>
            <a:off x="652858" y="2128697"/>
            <a:ext cx="4331347" cy="2008338"/>
          </a:xfrm>
          <a:prstGeom prst="rect">
            <a:avLst/>
          </a:prstGeom>
        </p:spPr>
      </p:pic>
      <p:pic>
        <p:nvPicPr>
          <p:cNvPr id="7" name="Immagine 6">
            <a:extLst>
              <a:ext uri="{FF2B5EF4-FFF2-40B4-BE49-F238E27FC236}">
                <a16:creationId xmlns:a16="http://schemas.microsoft.com/office/drawing/2014/main" id="{24EF67CB-643F-35C8-CA9C-CD07B216A34C}"/>
              </a:ext>
            </a:extLst>
          </p:cNvPr>
          <p:cNvPicPr>
            <a:picLocks noChangeAspect="1"/>
          </p:cNvPicPr>
          <p:nvPr/>
        </p:nvPicPr>
        <p:blipFill>
          <a:blip r:embed="rId4"/>
          <a:stretch>
            <a:fillRect/>
          </a:stretch>
        </p:blipFill>
        <p:spPr>
          <a:xfrm>
            <a:off x="5538621" y="3883600"/>
            <a:ext cx="5941919" cy="2424622"/>
          </a:xfrm>
          <a:prstGeom prst="rect">
            <a:avLst/>
          </a:prstGeom>
        </p:spPr>
      </p:pic>
    </p:spTree>
    <p:extLst>
      <p:ext uri="{BB962C8B-B14F-4D97-AF65-F5344CB8AC3E}">
        <p14:creationId xmlns:p14="http://schemas.microsoft.com/office/powerpoint/2010/main" val="385788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D24BC9E-AC6A-42EE-AFD8-B290720B8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107624"/>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BDF463D-C542-4DE4-88FF-5A2B5E1478F3}"/>
              </a:ext>
            </a:extLst>
          </p:cNvPr>
          <p:cNvSpPr>
            <a:spLocks noGrp="1"/>
          </p:cNvSpPr>
          <p:nvPr>
            <p:ph type="title"/>
          </p:nvPr>
        </p:nvSpPr>
        <p:spPr>
          <a:xfrm>
            <a:off x="1051560" y="4329321"/>
            <a:ext cx="3538728" cy="1645920"/>
          </a:xfrm>
        </p:spPr>
        <p:txBody>
          <a:bodyPr>
            <a:normAutofit/>
          </a:bodyPr>
          <a:lstStyle/>
          <a:p>
            <a:r>
              <a:rPr lang="it-IT" sz="2700" dirty="0">
                <a:latin typeface="Arial" panose="020B0604020202020204" pitchFamily="34" charset="0"/>
                <a:cs typeface="Arial" panose="020B0604020202020204" pitchFamily="34" charset="0"/>
              </a:rPr>
              <a:t>COSA DEVO FARE AL TERMINE DELLA COMPILAZIONE?</a:t>
            </a:r>
            <a:br>
              <a:rPr lang="it-IT" sz="2700" dirty="0">
                <a:latin typeface="Arial" panose="020B0604020202020204" pitchFamily="34" charset="0"/>
                <a:cs typeface="Arial" panose="020B0604020202020204" pitchFamily="34" charset="0"/>
              </a:rPr>
            </a:br>
            <a:endParaRPr lang="it-IT" sz="2700" dirty="0">
              <a:latin typeface="Arial" panose="020B0604020202020204" pitchFamily="34" charset="0"/>
              <a:cs typeface="Arial" panose="020B0604020202020204" pitchFamily="34" charset="0"/>
            </a:endParaRPr>
          </a:p>
        </p:txBody>
      </p:sp>
      <p:pic>
        <p:nvPicPr>
          <p:cNvPr id="9" name="Immagine 1" descr="C:\Users\Brincivalli\Desktop\logo_rosso.png">
            <a:extLst>
              <a:ext uri="{FF2B5EF4-FFF2-40B4-BE49-F238E27FC236}">
                <a16:creationId xmlns:a16="http://schemas.microsoft.com/office/drawing/2014/main" id="{093A6930-3AD0-4614-8F61-E60CC646E4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416" y="667313"/>
            <a:ext cx="4493797" cy="11346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80023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147709"/>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7B0B156B-AC73-4583-9C42-A80FBB87CF8D}"/>
              </a:ext>
            </a:extLst>
          </p:cNvPr>
          <p:cNvSpPr>
            <a:spLocks noGrp="1"/>
          </p:cNvSpPr>
          <p:nvPr>
            <p:ph idx="1"/>
          </p:nvPr>
        </p:nvSpPr>
        <p:spPr>
          <a:xfrm>
            <a:off x="5048213" y="1233996"/>
            <a:ext cx="6589371" cy="5370990"/>
          </a:xfrm>
        </p:spPr>
        <p:txBody>
          <a:bodyPr anchor="ctr">
            <a:noAutofit/>
          </a:bodyPr>
          <a:lstStyle/>
          <a:p>
            <a:pPr marL="0" indent="0" algn="just">
              <a:lnSpc>
                <a:spcPct val="100000"/>
              </a:lnSpc>
              <a:spcBef>
                <a:spcPts val="300"/>
              </a:spcBef>
              <a:buNone/>
            </a:pPr>
            <a:r>
              <a:rPr lang="it-IT" sz="1400" b="1" dirty="0">
                <a:cs typeface="Arial" panose="020B0604020202020204" pitchFamily="34" charset="0"/>
              </a:rPr>
              <a:t>Gli studenti con Spid, Cie, </a:t>
            </a:r>
            <a:r>
              <a:rPr lang="it-IT" sz="1400" b="1" dirty="0" err="1">
                <a:cs typeface="Arial" panose="020B0604020202020204" pitchFamily="34" charset="0"/>
              </a:rPr>
              <a:t>Cns</a:t>
            </a:r>
            <a:r>
              <a:rPr lang="it-IT" sz="1400" b="1" dirty="0">
                <a:cs typeface="Arial" panose="020B0604020202020204" pitchFamily="34" charset="0"/>
              </a:rPr>
              <a:t> </a:t>
            </a:r>
            <a:r>
              <a:rPr lang="it-IT" sz="1400" b="1" dirty="0" err="1">
                <a:cs typeface="Arial" panose="020B0604020202020204" pitchFamily="34" charset="0"/>
              </a:rPr>
              <a:t>ecc</a:t>
            </a:r>
            <a:r>
              <a:rPr lang="it-IT" sz="1400" b="1" dirty="0">
                <a:cs typeface="Arial" panose="020B0604020202020204" pitchFamily="34" charset="0"/>
              </a:rPr>
              <a:t> dovranno</a:t>
            </a:r>
            <a:r>
              <a:rPr lang="it-IT" sz="1400" dirty="0">
                <a:cs typeface="Arial" panose="020B0604020202020204" pitchFamily="34" charset="0"/>
              </a:rPr>
              <a:t>:</a:t>
            </a:r>
          </a:p>
          <a:p>
            <a:pPr marL="0" indent="0" algn="just">
              <a:lnSpc>
                <a:spcPct val="100000"/>
              </a:lnSpc>
              <a:spcBef>
                <a:spcPts val="300"/>
              </a:spcBef>
              <a:buNone/>
            </a:pPr>
            <a:r>
              <a:rPr lang="it-IT" sz="1400" dirty="0">
                <a:cs typeface="Arial" panose="020B0604020202020204" pitchFamily="34" charset="0"/>
              </a:rPr>
              <a:t>a) compilare, e inviare la domanda on line digitando il tasto “Conferma” entro i termini di scadenza stabiliti dal bando di concorso.</a:t>
            </a:r>
          </a:p>
          <a:p>
            <a:pPr marL="0" indent="0" algn="just">
              <a:lnSpc>
                <a:spcPct val="100000"/>
              </a:lnSpc>
              <a:spcBef>
                <a:spcPts val="300"/>
              </a:spcBef>
              <a:buNone/>
            </a:pPr>
            <a:r>
              <a:rPr lang="it-IT" sz="1400" dirty="0">
                <a:cs typeface="Arial" panose="020B0604020202020204" pitchFamily="34" charset="0"/>
              </a:rPr>
              <a:t>b) devono eseguire l’</a:t>
            </a:r>
            <a:r>
              <a:rPr lang="it-IT" sz="1400" i="1" dirty="0">
                <a:cs typeface="Arial" panose="020B0604020202020204" pitchFamily="34" charset="0"/>
              </a:rPr>
              <a:t>upload</a:t>
            </a:r>
            <a:r>
              <a:rPr lang="it-IT" sz="1400" dirty="0">
                <a:cs typeface="Arial" panose="020B0604020202020204" pitchFamily="34" charset="0"/>
              </a:rPr>
              <a:t> sul sistema dei documenti richiesti da allegare alla domanda entro i termini stabiliti dal bando di concorso (</a:t>
            </a:r>
            <a:r>
              <a:rPr lang="it-IT" sz="1400" i="1" dirty="0">
                <a:cs typeface="Arial" panose="020B0604020202020204" pitchFamily="34" charset="0"/>
              </a:rPr>
              <a:t>es. lettera licenziamento, verbale invalidità </a:t>
            </a:r>
            <a:r>
              <a:rPr lang="it-IT" sz="1400" i="1" dirty="0" err="1">
                <a:cs typeface="Arial" panose="020B0604020202020204" pitchFamily="34" charset="0"/>
              </a:rPr>
              <a:t>ecc</a:t>
            </a:r>
            <a:r>
              <a:rPr lang="it-IT" sz="1400" dirty="0">
                <a:cs typeface="Arial" panose="020B0604020202020204" pitchFamily="34" charset="0"/>
              </a:rPr>
              <a:t>).</a:t>
            </a:r>
          </a:p>
          <a:p>
            <a:pPr marL="0" indent="0" algn="just">
              <a:lnSpc>
                <a:spcPct val="100000"/>
              </a:lnSpc>
              <a:spcBef>
                <a:spcPts val="300"/>
              </a:spcBef>
              <a:buNone/>
            </a:pPr>
            <a:endParaRPr lang="it-IT" sz="1400" dirty="0">
              <a:cs typeface="Arial" panose="020B0604020202020204" pitchFamily="34" charset="0"/>
            </a:endParaRPr>
          </a:p>
          <a:p>
            <a:pPr marL="0" indent="0" algn="just">
              <a:lnSpc>
                <a:spcPct val="100000"/>
              </a:lnSpc>
              <a:spcBef>
                <a:spcPts val="300"/>
              </a:spcBef>
              <a:buNone/>
            </a:pPr>
            <a:r>
              <a:rPr lang="it-IT" sz="1400" b="1" dirty="0">
                <a:cs typeface="Arial" panose="020B0604020202020204" pitchFamily="34" charset="0"/>
              </a:rPr>
              <a:t>Gli studenti internazionali privi di un documento di riconoscimento italiano e  non residenti in Italia e studenti minorenni dovranno:</a:t>
            </a:r>
          </a:p>
          <a:p>
            <a:pPr marL="0" indent="0" algn="just">
              <a:lnSpc>
                <a:spcPct val="100000"/>
              </a:lnSpc>
              <a:spcBef>
                <a:spcPts val="300"/>
              </a:spcBef>
              <a:buNone/>
            </a:pPr>
            <a:r>
              <a:rPr lang="it-IT" sz="1400" dirty="0">
                <a:cs typeface="Arial" panose="020B0604020202020204" pitchFamily="34" charset="0"/>
              </a:rPr>
              <a:t>1. Compilare e confermare la domanda on line.</a:t>
            </a:r>
          </a:p>
          <a:p>
            <a:pPr marL="0" indent="0" algn="just">
              <a:lnSpc>
                <a:spcPct val="100000"/>
              </a:lnSpc>
              <a:spcBef>
                <a:spcPts val="300"/>
              </a:spcBef>
              <a:buNone/>
            </a:pPr>
            <a:r>
              <a:rPr lang="it-IT" sz="1400" dirty="0">
                <a:cs typeface="Arial" panose="020B0604020202020204" pitchFamily="34" charset="0"/>
              </a:rPr>
              <a:t>2. Effettuare l’upload </a:t>
            </a:r>
            <a:r>
              <a:rPr lang="it-IT" sz="1400" u="sng" dirty="0">
                <a:cs typeface="Arial" panose="020B0604020202020204" pitchFamily="34" charset="0"/>
              </a:rPr>
              <a:t>sulla procedura della domanda on line </a:t>
            </a:r>
            <a:r>
              <a:rPr lang="it-IT" sz="1400" dirty="0">
                <a:cs typeface="Arial" panose="020B0604020202020204" pitchFamily="34" charset="0"/>
              </a:rPr>
              <a:t>della </a:t>
            </a:r>
            <a:r>
              <a:rPr lang="it-IT" sz="1400" b="1" dirty="0">
                <a:cs typeface="Arial" panose="020B0604020202020204" pitchFamily="34" charset="0"/>
              </a:rPr>
              <a:t>copia di un documento di riconoscimento in corso di validità.</a:t>
            </a:r>
          </a:p>
          <a:p>
            <a:pPr marL="0" indent="0" algn="just">
              <a:lnSpc>
                <a:spcPct val="100000"/>
              </a:lnSpc>
              <a:spcBef>
                <a:spcPts val="300"/>
              </a:spcBef>
              <a:buNone/>
            </a:pPr>
            <a:r>
              <a:rPr lang="it-IT" sz="1400" b="1" dirty="0">
                <a:solidFill>
                  <a:srgbClr val="FF0000"/>
                </a:solidFill>
                <a:highlight>
                  <a:srgbClr val="FFFF00"/>
                </a:highlight>
                <a:cs typeface="Arial" panose="020B0604020202020204" pitchFamily="34" charset="0"/>
              </a:rPr>
              <a:t>ATTENZIONE:</a:t>
            </a:r>
            <a:r>
              <a:rPr lang="it-IT" sz="1400" dirty="0">
                <a:highlight>
                  <a:srgbClr val="FFFF00"/>
                </a:highlight>
                <a:cs typeface="Arial" panose="020B0604020202020204" pitchFamily="34" charset="0"/>
              </a:rPr>
              <a:t> </a:t>
            </a:r>
            <a:r>
              <a:rPr lang="it-IT" sz="1400" dirty="0">
                <a:cs typeface="Arial" panose="020B0604020202020204" pitchFamily="34" charset="0"/>
              </a:rPr>
              <a:t>Tali studenti dovranno successivamente:</a:t>
            </a:r>
          </a:p>
          <a:p>
            <a:pPr marL="0" indent="0" algn="just">
              <a:lnSpc>
                <a:spcPct val="100000"/>
              </a:lnSpc>
              <a:spcBef>
                <a:spcPts val="300"/>
              </a:spcBef>
              <a:buNone/>
            </a:pPr>
            <a:r>
              <a:rPr lang="it-IT" sz="1400" dirty="0">
                <a:cs typeface="Arial" panose="020B0604020202020204" pitchFamily="34" charset="0"/>
              </a:rPr>
              <a:t>- trasmettere ad ERDIS il proprio codice fiscale ottenuto dall’Agenzia delle Entrate necessario per la fruizione dei servizi.</a:t>
            </a:r>
          </a:p>
          <a:p>
            <a:pPr marL="0" indent="0" algn="just">
              <a:lnSpc>
                <a:spcPct val="100000"/>
              </a:lnSpc>
              <a:spcBef>
                <a:spcPts val="300"/>
              </a:spcBef>
              <a:buNone/>
            </a:pPr>
            <a:r>
              <a:rPr lang="it-IT" sz="1400" dirty="0">
                <a:cs typeface="Arial" panose="020B0604020202020204" pitchFamily="34" charset="0"/>
              </a:rPr>
              <a:t>- recarsi presso gli sportelli del Diritto allo studio dei diversi presidi muniti di un documento di riconoscimento in corso di validità dove saranno identificati. In mancanza di identificazione l’erogazione dei servizi gratuiti e qualsiasi pagamento di somme di denaro </a:t>
            </a:r>
            <a:r>
              <a:rPr lang="it-IT" sz="1400">
                <a:cs typeface="Arial" panose="020B0604020202020204" pitchFamily="34" charset="0"/>
              </a:rPr>
              <a:t>rimangono sospesi</a:t>
            </a:r>
            <a:endParaRPr lang="it-IT" sz="1400" b="1" dirty="0">
              <a:cs typeface="Arial" panose="020B0604020202020204" pitchFamily="34" charset="0"/>
            </a:endParaRPr>
          </a:p>
        </p:txBody>
      </p:sp>
      <p:pic>
        <p:nvPicPr>
          <p:cNvPr id="4" name="Immagine 3">
            <a:extLst>
              <a:ext uri="{FF2B5EF4-FFF2-40B4-BE49-F238E27FC236}">
                <a16:creationId xmlns:a16="http://schemas.microsoft.com/office/drawing/2014/main" id="{FCAC5BEC-9053-9431-9567-07D2AC752F68}"/>
              </a:ext>
            </a:extLst>
          </p:cNvPr>
          <p:cNvPicPr>
            <a:picLocks noChangeAspect="1"/>
          </p:cNvPicPr>
          <p:nvPr/>
        </p:nvPicPr>
        <p:blipFill>
          <a:blip r:embed="rId3"/>
          <a:stretch>
            <a:fillRect/>
          </a:stretch>
        </p:blipFill>
        <p:spPr>
          <a:xfrm>
            <a:off x="445511" y="2177501"/>
            <a:ext cx="4582157" cy="1550645"/>
          </a:xfrm>
          <a:prstGeom prst="rect">
            <a:avLst/>
          </a:prstGeom>
        </p:spPr>
      </p:pic>
    </p:spTree>
    <p:extLst>
      <p:ext uri="{BB962C8B-B14F-4D97-AF65-F5344CB8AC3E}">
        <p14:creationId xmlns:p14="http://schemas.microsoft.com/office/powerpoint/2010/main" val="280273830"/>
      </p:ext>
    </p:extLst>
  </p:cSld>
  <p:clrMapOvr>
    <a:masterClrMapping/>
  </p:clrMapOvr>
</p:sld>
</file>

<file path=ppt/theme/theme1.xml><?xml version="1.0" encoding="utf-8"?>
<a:theme xmlns:a="http://schemas.openxmlformats.org/drawingml/2006/main" name="AccentBoxVTI">
  <a:themeElements>
    <a:clrScheme name="AnalogousFromRegularSeedLeftStep">
      <a:dk1>
        <a:srgbClr val="000000"/>
      </a:dk1>
      <a:lt1>
        <a:srgbClr val="FFFFFF"/>
      </a:lt1>
      <a:dk2>
        <a:srgbClr val="311C1B"/>
      </a:dk2>
      <a:lt2>
        <a:srgbClr val="F0F2F3"/>
      </a:lt2>
      <a:accent1>
        <a:srgbClr val="E78129"/>
      </a:accent1>
      <a:accent2>
        <a:srgbClr val="D52017"/>
      </a:accent2>
      <a:accent3>
        <a:srgbClr val="E7296F"/>
      </a:accent3>
      <a:accent4>
        <a:srgbClr val="D517AD"/>
      </a:accent4>
      <a:accent5>
        <a:srgbClr val="C029E7"/>
      </a:accent5>
      <a:accent6>
        <a:srgbClr val="621BD6"/>
      </a:accent6>
      <a:hlink>
        <a:srgbClr val="3F84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
  <TotalTime>1820</TotalTime>
  <Words>825</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Arial Black</vt:lpstr>
      <vt:lpstr>Calibri</vt:lpstr>
      <vt:lpstr>Neue Haas Grotesk Text Pro</vt:lpstr>
      <vt:lpstr>Times New Roman</vt:lpstr>
      <vt:lpstr>AccentBoxVTI</vt:lpstr>
      <vt:lpstr>      COME FARE  DOMANDA </vt:lpstr>
      <vt:lpstr>COME ACCEDERE </vt:lpstr>
      <vt:lpstr>CREDENZIALI DIGITALI </vt:lpstr>
      <vt:lpstr>ACCREDITAMENTO  per studenti privi di un documento di riconoscimento italiano E non residenti in Italia   per studenti minorenni residenti in Italia. </vt:lpstr>
      <vt:lpstr>ACCREDITAMENTO  per studenti privi di un documento di riconoscimento italiano E non residenti in Italia   per studenti minorenni residenti in Italia. </vt:lpstr>
      <vt:lpstr>ACCREDITAMENTO: PASSWORD E CODICE FISCALE </vt:lpstr>
      <vt:lpstr>COSA DEVO FARE PER COMPILARE LA DOMANDA? </vt:lpstr>
      <vt:lpstr>QUALE DOMANDA DEVO COMPILARE? </vt:lpstr>
      <vt:lpstr>COSA DEVO FARE AL TERMINE DELLA COMPILAZIONE? </vt:lpstr>
      <vt:lpstr>COSA DEVO FARE SE MODIFICO LA DOMANDA?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SCADENZE</dc:title>
  <dc:creator>Caterina Rogante</dc:creator>
  <cp:lastModifiedBy>Andreina  Castelli</cp:lastModifiedBy>
  <cp:revision>62</cp:revision>
  <dcterms:created xsi:type="dcterms:W3CDTF">2021-07-05T09:06:43Z</dcterms:created>
  <dcterms:modified xsi:type="dcterms:W3CDTF">2023-07-05T07:57:04Z</dcterms:modified>
</cp:coreProperties>
</file>