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Piccioni" initials="MP" lastIdx="1" clrIdx="0">
    <p:extLst>
      <p:ext uri="{19B8F6BF-5375-455C-9EA6-DF929625EA0E}">
        <p15:presenceInfo xmlns:p15="http://schemas.microsoft.com/office/powerpoint/2012/main" userId="S::michele.piccioni@erdis.it::e0a63868-290f-4480-8ad7-f1e55815b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Piccioni" userId="e0a63868-290f-4480-8ad7-f1e55815b60d" providerId="ADAL" clId="{517DA455-0EE8-40BA-8895-CC125CDB23B7}"/>
    <pc:docChg chg="undo custSel delSld modSld">
      <pc:chgData name="Michele Piccioni" userId="e0a63868-290f-4480-8ad7-f1e55815b60d" providerId="ADAL" clId="{517DA455-0EE8-40BA-8895-CC125CDB23B7}" dt="2021-07-07T10:37:20.432" v="1227" actId="20577"/>
      <pc:docMkLst>
        <pc:docMk/>
      </pc:docMkLst>
      <pc:sldChg chg="modSp mod">
        <pc:chgData name="Michele Piccioni" userId="e0a63868-290f-4480-8ad7-f1e55815b60d" providerId="ADAL" clId="{517DA455-0EE8-40BA-8895-CC125CDB23B7}" dt="2021-07-06T12:11:49.615" v="82" actId="20577"/>
        <pc:sldMkLst>
          <pc:docMk/>
          <pc:sldMk cId="1848183847" sldId="256"/>
        </pc:sldMkLst>
        <pc:spChg chg="mod">
          <ac:chgData name="Michele Piccioni" userId="e0a63868-290f-4480-8ad7-f1e55815b60d" providerId="ADAL" clId="{517DA455-0EE8-40BA-8895-CC125CDB23B7}" dt="2021-07-06T12:11:49.615" v="82" actId="20577"/>
          <ac:spMkLst>
            <pc:docMk/>
            <pc:sldMk cId="1848183847" sldId="256"/>
            <ac:spMk id="2" creationId="{7675F0DE-05A7-417B-AEBD-01732F14CB01}"/>
          </ac:spMkLst>
        </pc:spChg>
      </pc:sldChg>
      <pc:sldChg chg="del">
        <pc:chgData name="Michele Piccioni" userId="e0a63868-290f-4480-8ad7-f1e55815b60d" providerId="ADAL" clId="{517DA455-0EE8-40BA-8895-CC125CDB23B7}" dt="2021-07-06T12:21:54.270" v="967" actId="2696"/>
        <pc:sldMkLst>
          <pc:docMk/>
          <pc:sldMk cId="326728112" sldId="257"/>
        </pc:sldMkLst>
      </pc:sldChg>
      <pc:sldChg chg="modSp mod addCm">
        <pc:chgData name="Michele Piccioni" userId="e0a63868-290f-4480-8ad7-f1e55815b60d" providerId="ADAL" clId="{517DA455-0EE8-40BA-8895-CC125CDB23B7}" dt="2021-07-07T10:37:20.432" v="1227" actId="20577"/>
        <pc:sldMkLst>
          <pc:docMk/>
          <pc:sldMk cId="1089433994" sldId="273"/>
        </pc:sldMkLst>
        <pc:spChg chg="mod">
          <ac:chgData name="Michele Piccioni" userId="e0a63868-290f-4480-8ad7-f1e55815b60d" providerId="ADAL" clId="{517DA455-0EE8-40BA-8895-CC125CDB23B7}" dt="2021-07-06T12:19:04.702" v="492" actId="20577"/>
          <ac:spMkLst>
            <pc:docMk/>
            <pc:sldMk cId="1089433994" sldId="273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7T10:37:20.432" v="1227" actId="20577"/>
          <ac:spMkLst>
            <pc:docMk/>
            <pc:sldMk cId="1089433994" sldId="273"/>
            <ac:spMk id="3" creationId="{7B0B156B-AC73-4583-9C42-A80FBB87CF8D}"/>
          </ac:spMkLst>
        </pc:spChg>
      </pc:sldChg>
      <pc:sldChg chg="modSp mod">
        <pc:chgData name="Michele Piccioni" userId="e0a63868-290f-4480-8ad7-f1e55815b60d" providerId="ADAL" clId="{517DA455-0EE8-40BA-8895-CC125CDB23B7}" dt="2021-07-07T08:23:44.104" v="993" actId="20577"/>
        <pc:sldMkLst>
          <pc:docMk/>
          <pc:sldMk cId="66139893" sldId="274"/>
        </pc:sldMkLst>
        <pc:spChg chg="mod">
          <ac:chgData name="Michele Piccioni" userId="e0a63868-290f-4480-8ad7-f1e55815b60d" providerId="ADAL" clId="{517DA455-0EE8-40BA-8895-CC125CDB23B7}" dt="2021-07-06T12:12:40.347" v="168" actId="27636"/>
          <ac:spMkLst>
            <pc:docMk/>
            <pc:sldMk cId="66139893" sldId="274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7T08:23:44.104" v="993" actId="20577"/>
          <ac:spMkLst>
            <pc:docMk/>
            <pc:sldMk cId="66139893" sldId="274"/>
            <ac:spMk id="3" creationId="{7B0B156B-AC73-4583-9C42-A80FBB87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753" y="1627604"/>
            <a:ext cx="5238750" cy="3873310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Accertamenti da parte di ERDIS: </a:t>
            </a:r>
            <a:r>
              <a:rPr lang="it-IT" sz="2700" dirty="0">
                <a:latin typeface="Arial Black" panose="020B0A04020102020204" pitchFamily="34" charset="0"/>
                <a:cs typeface="Times New Roman" panose="02020603050405020304" pitchFamily="18" charset="0"/>
              </a:rPr>
              <a:t>iscrizione, merito, condizione economica</a:t>
            </a:r>
            <a:br>
              <a:rPr lang="it-IT" sz="27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6127" y="855617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242106B-2F73-413B-BC58-B7DDCDA3C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78304" y="2313099"/>
            <a:ext cx="6172388" cy="345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09" y="4349162"/>
            <a:ext cx="3538728" cy="164592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Accertamento iscrizione e merito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7" y="484633"/>
            <a:ext cx="5541583" cy="132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216" y="3047477"/>
            <a:ext cx="6675089" cy="332589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400" dirty="0"/>
              <a:t>L’iscrizione e il merito vengono accertati, anche successivamente l’erogazione dei servizi, attraverso l’accesso informatizzato alla banca dati della Segreteria Studenti  delle università e/o a mezzo richiesta informazioni alle segreterie delle Istituzioni Universitarie.</a:t>
            </a:r>
          </a:p>
          <a:p>
            <a:pPr marL="0" indent="0" algn="just">
              <a:buNone/>
            </a:pPr>
            <a:r>
              <a:rPr lang="it-IT" sz="1400" dirty="0"/>
              <a:t>In mancanza dei requisiti previsti dal bando il Dirigente competente, con apposito provvedimento, revocherà il beneficio concesso e lo studente sarà tenuto a rimborsare l’importo in denaro ricevuto ed il corrispettivo dei servizi goduti indebitamente (alloggio e mensa)</a:t>
            </a:r>
            <a:r>
              <a:rPr lang="it-IT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09" y="4349162"/>
            <a:ext cx="3538728" cy="164592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Accertamento condizione economica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419" y="484634"/>
            <a:ext cx="5429132" cy="130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456" y="1865806"/>
            <a:ext cx="8042126" cy="4819079"/>
          </a:xfrm>
        </p:spPr>
        <p:txBody>
          <a:bodyPr anchor="ctr"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it-IT" sz="1200" b="1" dirty="0">
                <a:cs typeface="Arial" panose="020B0604020202020204" pitchFamily="34" charset="0"/>
              </a:rPr>
              <a:t>ERDIS svolge controlli «a campione» sulla veridicità delle dichiarazioni rese dagli studenti relativi alla condizione economica e alla composizione del nucleo familiare.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it-IT" sz="1200" dirty="0">
                <a:cs typeface="Arial" panose="020B0604020202020204" pitchFamily="34" charset="0"/>
              </a:rPr>
              <a:t>Alla conclusione della verifica nei casi in cui venga accertata una discordanza fra i redditi dichiarati ai fini fiscali o altre componenti Isee, anche di natura patrimoniale, e quanto dichiarato nella dichiarazione sostitutiva unica ai fini Isee che comporti la decadenza o la riduzione del beneficio, con atto dirigenziale si provvederà: </a:t>
            </a:r>
          </a:p>
          <a:p>
            <a:pPr algn="just">
              <a:spcBef>
                <a:spcPts val="600"/>
              </a:spcBef>
              <a:buAutoNum type="alphaLcPeriod"/>
            </a:pPr>
            <a:r>
              <a:rPr lang="it-IT" sz="1200" dirty="0">
                <a:cs typeface="Arial" panose="020B0604020202020204" pitchFamily="34" charset="0"/>
              </a:rPr>
              <a:t>alla </a:t>
            </a:r>
            <a:r>
              <a:rPr lang="it-IT" sz="1200" b="1" dirty="0">
                <a:cs typeface="Arial" panose="020B0604020202020204" pitchFamily="34" charset="0"/>
              </a:rPr>
              <a:t>nuova determinazione </a:t>
            </a:r>
            <a:r>
              <a:rPr lang="it-IT" sz="1200" dirty="0">
                <a:cs typeface="Arial" panose="020B0604020202020204" pitchFamily="34" charset="0"/>
              </a:rPr>
              <a:t>dell’importo del beneficio nel caso in cui dalle verifiche siano emerse lievi differenze che non modificano i presupposti dell’idoneità dell’intervento. Ciò comporta per lo studente l’obbligo di restituire la differenza tra quanto erogato e quanto in realtà spettante, con riferimento sia alla parte monetaria sia alla parte dei servizi accessori; </a:t>
            </a:r>
          </a:p>
          <a:p>
            <a:pPr algn="just">
              <a:spcBef>
                <a:spcPts val="600"/>
              </a:spcBef>
              <a:buAutoNum type="alphaLcPeriod"/>
            </a:pPr>
            <a:r>
              <a:rPr lang="it-IT" sz="1200" dirty="0">
                <a:cs typeface="Arial" panose="020B0604020202020204" pitchFamily="34" charset="0"/>
              </a:rPr>
              <a:t>alla </a:t>
            </a:r>
            <a:r>
              <a:rPr lang="it-IT" sz="1200" b="1" dirty="0">
                <a:cs typeface="Arial" panose="020B0604020202020204" pitchFamily="34" charset="0"/>
              </a:rPr>
              <a:t>revoca del beneficio </a:t>
            </a:r>
            <a:r>
              <a:rPr lang="it-IT" sz="1200" dirty="0">
                <a:cs typeface="Arial" panose="020B0604020202020204" pitchFamily="34" charset="0"/>
              </a:rPr>
              <a:t>nel caso in cui siano stati accertati e confermati a carico dello studente valori Isee o </a:t>
            </a:r>
            <a:r>
              <a:rPr lang="it-IT" sz="1200" dirty="0" err="1">
                <a:cs typeface="Arial" panose="020B0604020202020204" pitchFamily="34" charset="0"/>
              </a:rPr>
              <a:t>Ispe</a:t>
            </a:r>
            <a:r>
              <a:rPr lang="it-IT" sz="1200" dirty="0">
                <a:cs typeface="Arial" panose="020B0604020202020204" pitchFamily="34" charset="0"/>
              </a:rPr>
              <a:t> incompatibili con la concessione del beneficio. Nella fattispecie lo studente, che decade immediatamente dal beneficio e perde il diritto ad ottenere altre erogazioni per tutta la durata del corso di studi, deve restituire le somme percepite e rimborsare il valore monetario dei servizi fruiti contabilizzati secondo le tariffe previste nel piano triennale della Regione Marche vigente approvato con deliberazione del Consiglio regionale Marche e successive modifiche e integrazioni.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it-IT" sz="1200" dirty="0">
                <a:cs typeface="Arial" panose="020B0604020202020204" pitchFamily="34" charset="0"/>
              </a:rPr>
              <a:t>Allo studente saranno inoltre applicate le </a:t>
            </a:r>
            <a:r>
              <a:rPr lang="it-IT" sz="1200" b="1" dirty="0">
                <a:cs typeface="Arial" panose="020B0604020202020204" pitchFamily="34" charset="0"/>
              </a:rPr>
              <a:t>sanzioni </a:t>
            </a:r>
            <a:r>
              <a:rPr lang="it-IT" sz="1200" dirty="0">
                <a:cs typeface="Arial" panose="020B0604020202020204" pitchFamily="34" charset="0"/>
              </a:rPr>
              <a:t>di cui all’art. 10 del D. Lgs. N. 68/2012 consistenti nel pagamento di una somma di </a:t>
            </a:r>
            <a:r>
              <a:rPr lang="it-IT" sz="1200" b="1" dirty="0">
                <a:cs typeface="Arial" panose="020B0604020202020204" pitchFamily="34" charset="0"/>
              </a:rPr>
              <a:t>importo triplo rispetto a quella percepita </a:t>
            </a:r>
            <a:r>
              <a:rPr lang="it-IT" sz="1200" dirty="0">
                <a:cs typeface="Arial" panose="020B0604020202020204" pitchFamily="34" charset="0"/>
              </a:rPr>
              <a:t>o al valore dei servizi indebitamente fruiti, fatta salva in ogni caso l’applicazione della sanzione nonché delle norme penali per i fatti costituenti reato</a:t>
            </a:r>
            <a:r>
              <a:rPr lang="it-IT" sz="1200" b="1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810146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392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Neue Haas Grotesk Text Pro</vt:lpstr>
      <vt:lpstr>AccentBoxVTI</vt:lpstr>
      <vt:lpstr>    Accertamenti da parte di ERDIS: iscrizione, merito, condizione economica  </vt:lpstr>
      <vt:lpstr>Accertamento iscrizione e merito</vt:lpstr>
      <vt:lpstr>Accertamento condizione economica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49</cp:revision>
  <dcterms:created xsi:type="dcterms:W3CDTF">2021-07-05T09:06:43Z</dcterms:created>
  <dcterms:modified xsi:type="dcterms:W3CDTF">2023-03-17T11:50:04Z</dcterms:modified>
</cp:coreProperties>
</file>