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3" r:id="rId4"/>
    <p:sldId id="278" r:id="rId5"/>
    <p:sldId id="276" r:id="rId6"/>
    <p:sldId id="277" r:id="rId7"/>
  </p:sldIdLst>
  <p:sldSz cx="12192000" cy="6858000"/>
  <p:notesSz cx="7104063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ele Piccioni" initials="MP" lastIdx="1" clrIdx="0">
    <p:extLst>
      <p:ext uri="{19B8F6BF-5375-455C-9EA6-DF929625EA0E}">
        <p15:presenceInfo xmlns:p15="http://schemas.microsoft.com/office/powerpoint/2012/main" userId="S::michele.piccioni@erdis.it::e0a63868-290f-4480-8ad7-f1e55815b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e Piccioni" userId="e0a63868-290f-4480-8ad7-f1e55815b60d" providerId="ADAL" clId="{8BDC61A7-7488-45F5-AA32-9AB2C4DA1231}"/>
    <pc:docChg chg="custSel modSld">
      <pc:chgData name="Michele Piccioni" userId="e0a63868-290f-4480-8ad7-f1e55815b60d" providerId="ADAL" clId="{8BDC61A7-7488-45F5-AA32-9AB2C4DA1231}" dt="2021-07-26T11:27:45.335" v="62" actId="20577"/>
      <pc:docMkLst>
        <pc:docMk/>
      </pc:docMkLst>
      <pc:sldChg chg="modSp mod">
        <pc:chgData name="Michele Piccioni" userId="e0a63868-290f-4480-8ad7-f1e55815b60d" providerId="ADAL" clId="{8BDC61A7-7488-45F5-AA32-9AB2C4DA1231}" dt="2021-07-26T11:27:45.335" v="62" actId="20577"/>
        <pc:sldMkLst>
          <pc:docMk/>
          <pc:sldMk cId="1848183847" sldId="256"/>
        </pc:sldMkLst>
        <pc:spChg chg="mod">
          <ac:chgData name="Michele Piccioni" userId="e0a63868-290f-4480-8ad7-f1e55815b60d" providerId="ADAL" clId="{8BDC61A7-7488-45F5-AA32-9AB2C4DA1231}" dt="2021-07-26T11:27:45.335" v="62" actId="20577"/>
          <ac:spMkLst>
            <pc:docMk/>
            <pc:sldMk cId="1848183847" sldId="256"/>
            <ac:spMk id="2" creationId="{7675F0DE-05A7-417B-AEBD-01732F14CB01}"/>
          </ac:spMkLst>
        </pc:spChg>
      </pc:sldChg>
    </pc:docChg>
  </pc:docChgLst>
  <pc:docChgLst>
    <pc:chgData name="Michele Piccioni" userId="e0a63868-290f-4480-8ad7-f1e55815b60d" providerId="ADAL" clId="{517DA455-0EE8-40BA-8895-CC125CDB23B7}"/>
    <pc:docChg chg="undo custSel delSld modSld">
      <pc:chgData name="Michele Piccioni" userId="e0a63868-290f-4480-8ad7-f1e55815b60d" providerId="ADAL" clId="{517DA455-0EE8-40BA-8895-CC125CDB23B7}" dt="2021-07-06T12:22:12.971" v="969" actId="255"/>
      <pc:docMkLst>
        <pc:docMk/>
      </pc:docMkLst>
      <pc:sldChg chg="modSp mod">
        <pc:chgData name="Michele Piccioni" userId="e0a63868-290f-4480-8ad7-f1e55815b60d" providerId="ADAL" clId="{517DA455-0EE8-40BA-8895-CC125CDB23B7}" dt="2021-07-06T12:11:49.615" v="82" actId="20577"/>
        <pc:sldMkLst>
          <pc:docMk/>
          <pc:sldMk cId="1848183847" sldId="256"/>
        </pc:sldMkLst>
        <pc:spChg chg="mod">
          <ac:chgData name="Michele Piccioni" userId="e0a63868-290f-4480-8ad7-f1e55815b60d" providerId="ADAL" clId="{517DA455-0EE8-40BA-8895-CC125CDB23B7}" dt="2021-07-06T12:11:49.615" v="82" actId="20577"/>
          <ac:spMkLst>
            <pc:docMk/>
            <pc:sldMk cId="1848183847" sldId="256"/>
            <ac:spMk id="2" creationId="{7675F0DE-05A7-417B-AEBD-01732F14CB01}"/>
          </ac:spMkLst>
        </pc:spChg>
      </pc:sldChg>
      <pc:sldChg chg="del">
        <pc:chgData name="Michele Piccioni" userId="e0a63868-290f-4480-8ad7-f1e55815b60d" providerId="ADAL" clId="{517DA455-0EE8-40BA-8895-CC125CDB23B7}" dt="2021-07-06T12:21:54.270" v="967" actId="2696"/>
        <pc:sldMkLst>
          <pc:docMk/>
          <pc:sldMk cId="326728112" sldId="257"/>
        </pc:sldMkLst>
      </pc:sldChg>
      <pc:sldChg chg="modSp mod addCm">
        <pc:chgData name="Michele Piccioni" userId="e0a63868-290f-4480-8ad7-f1e55815b60d" providerId="ADAL" clId="{517DA455-0EE8-40BA-8895-CC125CDB23B7}" dt="2021-07-06T12:22:12.971" v="969" actId="255"/>
        <pc:sldMkLst>
          <pc:docMk/>
          <pc:sldMk cId="1089433994" sldId="273"/>
        </pc:sldMkLst>
        <pc:spChg chg="mod">
          <ac:chgData name="Michele Piccioni" userId="e0a63868-290f-4480-8ad7-f1e55815b60d" providerId="ADAL" clId="{517DA455-0EE8-40BA-8895-CC125CDB23B7}" dt="2021-07-06T12:19:04.702" v="492" actId="20577"/>
          <ac:spMkLst>
            <pc:docMk/>
            <pc:sldMk cId="1089433994" sldId="273"/>
            <ac:spMk id="2" creationId="{8BDF463D-C542-4DE4-88FF-5A2B5E1478F3}"/>
          </ac:spMkLst>
        </pc:spChg>
        <pc:spChg chg="mod">
          <ac:chgData name="Michele Piccioni" userId="e0a63868-290f-4480-8ad7-f1e55815b60d" providerId="ADAL" clId="{517DA455-0EE8-40BA-8895-CC125CDB23B7}" dt="2021-07-06T12:22:12.971" v="969" actId="255"/>
          <ac:spMkLst>
            <pc:docMk/>
            <pc:sldMk cId="1089433994" sldId="273"/>
            <ac:spMk id="3" creationId="{7B0B156B-AC73-4583-9C42-A80FBB87CF8D}"/>
          </ac:spMkLst>
        </pc:spChg>
      </pc:sldChg>
      <pc:sldChg chg="modSp mod">
        <pc:chgData name="Michele Piccioni" userId="e0a63868-290f-4480-8ad7-f1e55815b60d" providerId="ADAL" clId="{517DA455-0EE8-40BA-8895-CC125CDB23B7}" dt="2021-07-06T12:22:05.540" v="968" actId="255"/>
        <pc:sldMkLst>
          <pc:docMk/>
          <pc:sldMk cId="66139893" sldId="274"/>
        </pc:sldMkLst>
        <pc:spChg chg="mod">
          <ac:chgData name="Michele Piccioni" userId="e0a63868-290f-4480-8ad7-f1e55815b60d" providerId="ADAL" clId="{517DA455-0EE8-40BA-8895-CC125CDB23B7}" dt="2021-07-06T12:12:40.347" v="168" actId="27636"/>
          <ac:spMkLst>
            <pc:docMk/>
            <pc:sldMk cId="66139893" sldId="274"/>
            <ac:spMk id="2" creationId="{8BDF463D-C542-4DE4-88FF-5A2B5E1478F3}"/>
          </ac:spMkLst>
        </pc:spChg>
        <pc:spChg chg="mod">
          <ac:chgData name="Michele Piccioni" userId="e0a63868-290f-4480-8ad7-f1e55815b60d" providerId="ADAL" clId="{517DA455-0EE8-40BA-8895-CC125CDB23B7}" dt="2021-07-06T12:22:05.540" v="968" actId="255"/>
          <ac:spMkLst>
            <pc:docMk/>
            <pc:sldMk cId="66139893" sldId="274"/>
            <ac:spMk id="3" creationId="{7B0B156B-AC73-4583-9C42-A80FBB87CF8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622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9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64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75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40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70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43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66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2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74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376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773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DD1C38F7-D0F8-4C45-80C3-83C79862D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675F0DE-05A7-417B-AEBD-01732F14CB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00981" y="1143000"/>
            <a:ext cx="4846320" cy="2898648"/>
          </a:xfrm>
        </p:spPr>
        <p:txBody>
          <a:bodyPr>
            <a:normAutofit/>
          </a:bodyPr>
          <a:lstStyle/>
          <a:p>
            <a:r>
              <a:rPr lang="it-IT" sz="3400" dirty="0">
                <a:latin typeface="Arial Black" panose="020B0A04020102020204" pitchFamily="34" charset="0"/>
                <a:cs typeface="Times New Roman" panose="02020603050405020304" pitchFamily="18" charset="0"/>
              </a:rPr>
              <a:t>Studenti diversamente abili.</a:t>
            </a:r>
            <a:br>
              <a:rPr lang="it-IT" sz="3400" dirty="0">
                <a:latin typeface="Arial Black" panose="020B0A04020102020204" pitchFamily="34" charset="0"/>
                <a:cs typeface="Times New Roman" panose="02020603050405020304" pitchFamily="18" charset="0"/>
              </a:rPr>
            </a:br>
            <a:br>
              <a:rPr lang="it-IT" sz="3400" dirty="0">
                <a:latin typeface="Arial Black" panose="020B0A04020102020204" pitchFamily="34" charset="0"/>
                <a:cs typeface="Times New Roman" panose="02020603050405020304" pitchFamily="18" charset="0"/>
              </a:rPr>
            </a:br>
            <a:br>
              <a:rPr lang="it-IT" sz="3400" dirty="0"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it-IT" sz="3400" dirty="0">
                <a:latin typeface="Arial Black" panose="020B0A04020102020204" pitchFamily="34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3242106B-2F73-413B-BC58-B7DDCDA3CD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1318797" y="2852475"/>
            <a:ext cx="5182184" cy="2972422"/>
          </a:xfrm>
          <a:prstGeom prst="rect">
            <a:avLst/>
          </a:prstGeom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CB8B9C25-D80D-48EC-B83A-231219A80C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832773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Immagine 1" descr="C:\Users\Brincivalli\Desktop\logo_rosso.png">
            <a:extLst>
              <a:ext uri="{FF2B5EF4-FFF2-40B4-BE49-F238E27FC236}">
                <a16:creationId xmlns:a16="http://schemas.microsoft.com/office/drawing/2014/main" id="{5DAD94B1-36F4-43EA-ADC3-B7F85B262E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9399" y="771987"/>
            <a:ext cx="5182184" cy="130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9" name="Rectangle 138">
            <a:extLst>
              <a:ext uri="{FF2B5EF4-FFF2-40B4-BE49-F238E27FC236}">
                <a16:creationId xmlns:a16="http://schemas.microsoft.com/office/drawing/2014/main" id="{601CC70B-8875-45A1-8AFD-7D546E3C0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03695" y="4177748"/>
            <a:ext cx="4824407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8183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A474011-A49D-4C7A-BF41-0ACD0A2693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4218905"/>
            <a:ext cx="11167447" cy="208931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DF463D-C542-4DE4-88FF-5A2B5E14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3516987"/>
            <a:ext cx="3538728" cy="2327221"/>
          </a:xfrm>
        </p:spPr>
        <p:txBody>
          <a:bodyPr>
            <a:normAutofit/>
          </a:bodyPr>
          <a:lstStyle/>
          <a:p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Per la durata del beneficio sono previste condizioni particolari ?</a:t>
            </a:r>
          </a:p>
        </p:txBody>
      </p:sp>
      <p:pic>
        <p:nvPicPr>
          <p:cNvPr id="9" name="Immagine 1" descr="C:\Users\Brincivalli\Desktop\logo_rosso.png">
            <a:extLst>
              <a:ext uri="{FF2B5EF4-FFF2-40B4-BE49-F238E27FC236}">
                <a16:creationId xmlns:a16="http://schemas.microsoft.com/office/drawing/2014/main" id="{093A6930-3AD0-4614-8F61-E60CC646E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4417" y="484633"/>
            <a:ext cx="7616189" cy="1824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491151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8113" y="5258990"/>
            <a:ext cx="146304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0B156B-AC73-4583-9C42-A80FBB87C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3792" y="3067884"/>
            <a:ext cx="5870448" cy="3240339"/>
          </a:xfrm>
        </p:spPr>
        <p:txBody>
          <a:bodyPr anchor="ctr">
            <a:normAutofit fontScale="925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it-IT" sz="1400" dirty="0">
                <a:cs typeface="Arial" panose="020B0604020202020204" pitchFamily="34" charset="0"/>
              </a:rPr>
              <a:t>Si, in relazione alla durata dei benefici – Borsa di Studio </a:t>
            </a:r>
            <a:r>
              <a:rPr lang="it-IT" sz="1400" dirty="0" err="1">
                <a:cs typeface="Arial" panose="020B0604020202020204" pitchFamily="34" charset="0"/>
              </a:rPr>
              <a:t>Erdis</a:t>
            </a:r>
            <a:r>
              <a:rPr lang="it-IT" sz="1400" dirty="0">
                <a:cs typeface="Arial" panose="020B0604020202020204" pitchFamily="34" charset="0"/>
              </a:rPr>
              <a:t> - secondo il seguente schema:</a:t>
            </a:r>
          </a:p>
          <a:p>
            <a:pPr>
              <a:spcBef>
                <a:spcPts val="300"/>
              </a:spcBef>
              <a:buAutoNum type="arabicPeriod"/>
            </a:pPr>
            <a:r>
              <a:rPr lang="it-IT" sz="1400" dirty="0">
                <a:cs typeface="Arial" panose="020B0604020202020204" pitchFamily="34" charset="0"/>
              </a:rPr>
              <a:t>Laurea – per 9 semestri.</a:t>
            </a:r>
          </a:p>
          <a:p>
            <a:pPr>
              <a:spcBef>
                <a:spcPts val="300"/>
              </a:spcBef>
              <a:buAutoNum type="arabicPeriod"/>
            </a:pPr>
            <a:r>
              <a:rPr lang="it-IT" sz="1400" dirty="0">
                <a:cs typeface="Arial" panose="020B0604020202020204" pitchFamily="34" charset="0"/>
              </a:rPr>
              <a:t>Laurea Magistrale – per 7 semestri.</a:t>
            </a:r>
          </a:p>
          <a:p>
            <a:pPr>
              <a:spcBef>
                <a:spcPts val="300"/>
              </a:spcBef>
              <a:buAutoNum type="arabicPeriod"/>
            </a:pPr>
            <a:r>
              <a:rPr lang="it-IT" sz="1400" dirty="0">
                <a:cs typeface="Arial" panose="020B0604020202020204" pitchFamily="34" charset="0"/>
              </a:rPr>
              <a:t>Laurea Magistrale a ciclo unico: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it-IT" sz="1400" dirty="0">
                <a:cs typeface="Arial" panose="020B0604020202020204" pitchFamily="34" charset="0"/>
              </a:rPr>
              <a:t>     a. con durata legale di 5 anni -  per 13 semestri.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it-IT" sz="1400" dirty="0">
                <a:cs typeface="Arial" panose="020B0604020202020204" pitchFamily="34" charset="0"/>
              </a:rPr>
              <a:t>     b. con durata legale di 6 anni – per 15 semestri.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it-IT" sz="1400" dirty="0">
                <a:cs typeface="Arial" panose="020B0604020202020204" pitchFamily="34" charset="0"/>
              </a:rPr>
              <a:t>Per gli </a:t>
            </a:r>
            <a:r>
              <a:rPr lang="it-IT" sz="1400" b="1" dirty="0">
                <a:cs typeface="Arial" panose="020B0604020202020204" pitchFamily="34" charset="0"/>
              </a:rPr>
              <a:t>iscritti a tempo parziale </a:t>
            </a:r>
            <a:r>
              <a:rPr lang="it-IT" sz="1400" dirty="0">
                <a:cs typeface="Arial" panose="020B0604020202020204" pitchFamily="34" charset="0"/>
              </a:rPr>
              <a:t>il beneficio è concesso per un periodo di: </a:t>
            </a:r>
          </a:p>
          <a:p>
            <a:pPr>
              <a:spcBef>
                <a:spcPts val="300"/>
              </a:spcBef>
              <a:buFontTx/>
              <a:buChar char="-"/>
            </a:pPr>
            <a:r>
              <a:rPr lang="it-IT" sz="1400" dirty="0">
                <a:cs typeface="Arial" panose="020B0604020202020204" pitchFamily="34" charset="0"/>
              </a:rPr>
              <a:t>• nove anni per i corsi di laurea; </a:t>
            </a:r>
          </a:p>
          <a:p>
            <a:pPr>
              <a:spcBef>
                <a:spcPts val="300"/>
              </a:spcBef>
              <a:buFontTx/>
              <a:buChar char="-"/>
            </a:pPr>
            <a:r>
              <a:rPr lang="it-IT" sz="1400" dirty="0">
                <a:cs typeface="Arial" panose="020B0604020202020204" pitchFamily="34" charset="0"/>
              </a:rPr>
              <a:t>• tredici anni per i corsi di Laurea magistrale a ciclo unico di 5 anni o quindici anni per i corsi di Laurea magistrale a ciclo unico di sei anni; </a:t>
            </a:r>
          </a:p>
          <a:p>
            <a:pPr>
              <a:spcBef>
                <a:spcPts val="300"/>
              </a:spcBef>
              <a:buFontTx/>
              <a:buChar char="-"/>
            </a:pPr>
            <a:r>
              <a:rPr lang="it-IT" sz="1400" dirty="0">
                <a:cs typeface="Arial" panose="020B0604020202020204" pitchFamily="34" charset="0"/>
              </a:rPr>
              <a:t>• sette anni per i corsi di Laurea magistrale.</a:t>
            </a:r>
          </a:p>
        </p:txBody>
      </p:sp>
    </p:spTree>
    <p:extLst>
      <p:ext uri="{BB962C8B-B14F-4D97-AF65-F5344CB8AC3E}">
        <p14:creationId xmlns:p14="http://schemas.microsoft.com/office/powerpoint/2010/main" val="66139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A474011-A49D-4C7A-BF41-0ACD0A2693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4218905"/>
            <a:ext cx="11167447" cy="208931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DF463D-C542-4DE4-88FF-5A2B5E14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3272755"/>
            <a:ext cx="3538728" cy="2240149"/>
          </a:xfrm>
        </p:spPr>
        <p:txBody>
          <a:bodyPr>
            <a:normAutofit/>
          </a:bodyPr>
          <a:lstStyle/>
          <a:p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Per i requisiti di merito sono previste condizioni particolari?</a:t>
            </a:r>
            <a:b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magine 1" descr="C:\Users\Brincivalli\Desktop\logo_rosso.png">
            <a:extLst>
              <a:ext uri="{FF2B5EF4-FFF2-40B4-BE49-F238E27FC236}">
                <a16:creationId xmlns:a16="http://schemas.microsoft.com/office/drawing/2014/main" id="{093A6930-3AD0-4614-8F61-E60CC646E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4418" y="770178"/>
            <a:ext cx="6007608" cy="1296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491151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8113" y="5258990"/>
            <a:ext cx="146304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0B156B-AC73-4583-9C42-A80FBB87C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240" y="2308194"/>
            <a:ext cx="6007608" cy="368688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1400" dirty="0">
                <a:cs typeface="Arial" panose="020B0604020202020204" pitchFamily="34" charset="0"/>
              </a:rPr>
              <a:t>Sì. I requisiti di merito individualizzati da acquisire entro il 10 agosto si discostano del 40% da quelli previsti all’art. 7.5  del bando. Inoltre le disposizioni relative al merito ex-post per gli studenti del primo anno non si applicano agli studenti diversamente abili riconosciuti dalla competente Commissione ai sensi della Legge 104/1992 o con invalidità non inferiore al 66%</a:t>
            </a:r>
          </a:p>
          <a:p>
            <a:pPr marL="0" indent="0">
              <a:buNone/>
            </a:pPr>
            <a:r>
              <a:rPr lang="it-IT" sz="1400" dirty="0">
                <a:cs typeface="Arial" panose="020B0604020202020204" pitchFamily="34" charset="0"/>
              </a:rPr>
              <a:t>Ti invitiamo a leggere le tabelle presenti nel bando sia se ti iscrivi a tempo pieno sia se ti iscrivi a tempo parziale.</a:t>
            </a:r>
          </a:p>
          <a:p>
            <a:pPr marL="0" indent="0" algn="just">
              <a:buNone/>
            </a:pPr>
            <a:r>
              <a:rPr lang="it-IT" sz="1200" b="1" dirty="0">
                <a:solidFill>
                  <a:srgbClr val="FF0000"/>
                </a:solidFill>
                <a:highlight>
                  <a:srgbClr val="FFFF00"/>
                </a:highlight>
              </a:rPr>
              <a:t>ATTENZIONE:</a:t>
            </a:r>
            <a:r>
              <a:rPr lang="it-IT" sz="1200" dirty="0">
                <a:highlight>
                  <a:srgbClr val="FFFF00"/>
                </a:highlight>
              </a:rPr>
              <a:t> al punto 7.6 del bando sono elencati i corsi di studio per ogni sede universitaria per cui, ai sensi dell’art. 5, comma 12 del Decreto MUR 1320/2021, per gli studenti iscritti ad anni successivi al primo, sono stati </a:t>
            </a:r>
            <a:r>
              <a:rPr lang="it-IT" sz="1200" b="1" dirty="0">
                <a:highlight>
                  <a:srgbClr val="FFFF00"/>
                </a:highlight>
              </a:rPr>
              <a:t>ridefiniti</a:t>
            </a:r>
            <a:r>
              <a:rPr lang="it-IT" sz="1200" dirty="0">
                <a:highlight>
                  <a:srgbClr val="FFFF00"/>
                </a:highlight>
              </a:rPr>
              <a:t> in misura proporzionale a</a:t>
            </a:r>
            <a:r>
              <a:rPr lang="it-IT" sz="1200" b="1" dirty="0">
                <a:highlight>
                  <a:srgbClr val="FFFF00"/>
                </a:highlight>
              </a:rPr>
              <a:t>i</a:t>
            </a:r>
            <a:r>
              <a:rPr lang="it-IT" sz="1200" dirty="0">
                <a:highlight>
                  <a:srgbClr val="FFFF00"/>
                </a:highlight>
              </a:rPr>
              <a:t> </a:t>
            </a:r>
            <a:r>
              <a:rPr lang="it-IT" sz="1200" b="1" dirty="0">
                <a:highlight>
                  <a:srgbClr val="FFFF00"/>
                </a:highlight>
              </a:rPr>
              <a:t>crediti</a:t>
            </a:r>
            <a:r>
              <a:rPr lang="it-IT" sz="1200" dirty="0">
                <a:highlight>
                  <a:srgbClr val="FFFF00"/>
                </a:highlight>
              </a:rPr>
              <a:t> effettivamente conseguibili.</a:t>
            </a:r>
          </a:p>
          <a:p>
            <a:pPr marL="0" indent="0">
              <a:buNone/>
            </a:pPr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433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A474011-A49D-4C7A-BF41-0ACD0A2693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4218905"/>
            <a:ext cx="11167447" cy="208931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DF463D-C542-4DE4-88FF-5A2B5E14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3272755"/>
            <a:ext cx="3538728" cy="2240149"/>
          </a:xfrm>
        </p:spPr>
        <p:txBody>
          <a:bodyPr>
            <a:normAutofit/>
          </a:bodyPr>
          <a:lstStyle/>
          <a:p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Per gli studenti iscritti a tempo parziale secondo la tabella riportata</a:t>
            </a:r>
            <a:b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ATTENZIONE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: controllare le tabelle allegate al bando relative al merito riparametrate ai sensi dell’Art. 5 c. 12 del Decreto Mur n. 1320</a:t>
            </a:r>
          </a:p>
        </p:txBody>
      </p:sp>
      <p:pic>
        <p:nvPicPr>
          <p:cNvPr id="9" name="Immagine 1" descr="C:\Users\Brincivalli\Desktop\logo_rosso.png">
            <a:extLst>
              <a:ext uri="{FF2B5EF4-FFF2-40B4-BE49-F238E27FC236}">
                <a16:creationId xmlns:a16="http://schemas.microsoft.com/office/drawing/2014/main" id="{093A6930-3AD0-4614-8F61-E60CC646E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4417" y="770178"/>
            <a:ext cx="6750951" cy="1456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491151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8113" y="5258990"/>
            <a:ext cx="146304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0B156B-AC73-4583-9C42-A80FBB87C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240" y="2639095"/>
            <a:ext cx="6007608" cy="83855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1400" dirty="0"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BF842A8-F6AC-FC65-05E1-94373542ED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5263" y="2534812"/>
            <a:ext cx="6851585" cy="416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890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A474011-A49D-4C7A-BF41-0ACD0A2693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4218905"/>
            <a:ext cx="11167447" cy="208931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DF463D-C542-4DE4-88FF-5A2B5E14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357" y="4143243"/>
            <a:ext cx="4106746" cy="1947009"/>
          </a:xfrm>
        </p:spPr>
        <p:txBody>
          <a:bodyPr>
            <a:noAutofit/>
          </a:bodyPr>
          <a:lstStyle/>
          <a:p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Per il servizio abitativo sono previste delle condizioni particolari?</a:t>
            </a:r>
          </a:p>
        </p:txBody>
      </p:sp>
      <p:pic>
        <p:nvPicPr>
          <p:cNvPr id="9" name="Immagine 1" descr="C:\Users\Brincivalli\Desktop\logo_rosso.png">
            <a:extLst>
              <a:ext uri="{FF2B5EF4-FFF2-40B4-BE49-F238E27FC236}">
                <a16:creationId xmlns:a16="http://schemas.microsoft.com/office/drawing/2014/main" id="{093A6930-3AD0-4614-8F61-E60CC646E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7785" y="770178"/>
            <a:ext cx="5257089" cy="1327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491151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8113" y="5258990"/>
            <a:ext cx="146304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0B156B-AC73-4583-9C42-A80FBB87C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240" y="2201662"/>
            <a:ext cx="6007608" cy="4106560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it-IT" sz="1400" dirty="0">
                <a:cs typeface="Arial" panose="020B0604020202020204" pitchFamily="34" charset="0"/>
              </a:rPr>
              <a:t>Si, è prevista una riserva dei posti alloggio e possono essere usufruiti anche da studenti disabili pendolari.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1400" dirty="0">
                <a:cs typeface="Arial" panose="020B0604020202020204" pitchFamily="34" charset="0"/>
              </a:rPr>
              <a:t>Lo studente diversamente abile o un suo familiare, prima di prendere possesso dell’alloggio, dovrà ispezionarlo e rilasciare idonea dichiarazione che nulla osta ad essere ospitato nell’alloggio assegnato e dichiarare inoltre con quali modalità intende provvedere ai servizi alla persona in maniera continua nelle 24 ore, qualora lo studente non sia in grado di provvedervi autonomamente.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1400" dirty="0">
                <a:cs typeface="Arial" panose="020B0604020202020204" pitchFamily="34" charset="0"/>
              </a:rPr>
              <a:t>Nel caso in cui si rilevino elementi incompatibili con lo stato di disabilità che l’Ente non può rimuovere e non abbia, in alternativa, camere idonee da proporre, l’alloggio non sarà concesso e l’importo equivalente al servizio sarà liquidato in contanti.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1400" dirty="0">
                <a:highlight>
                  <a:srgbClr val="FFFF00"/>
                </a:highlight>
                <a:cs typeface="Arial" panose="020B0604020202020204" pitchFamily="34" charset="0"/>
              </a:rPr>
              <a:t>Il servizio abitativo viene concesso per un ulteriore anno, nel caso in cui gli studenti abbiano superato, alla data del 10 agosto 2023, l’80% delle annualità previste dal piano di studi del rispettivo corso di laurea o diploma, arrotondate per difetto.</a:t>
            </a:r>
          </a:p>
        </p:txBody>
      </p:sp>
    </p:spTree>
    <p:extLst>
      <p:ext uri="{BB962C8B-B14F-4D97-AF65-F5344CB8AC3E}">
        <p14:creationId xmlns:p14="http://schemas.microsoft.com/office/powerpoint/2010/main" val="3508530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A474011-A49D-4C7A-BF41-0ACD0A2693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4218905"/>
            <a:ext cx="11167447" cy="208931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DF463D-C542-4DE4-88FF-5A2B5E14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4444332"/>
            <a:ext cx="3538728" cy="1645920"/>
          </a:xfrm>
        </p:spPr>
        <p:txBody>
          <a:bodyPr>
            <a:normAutofit/>
          </a:bodyPr>
          <a:lstStyle/>
          <a:p>
            <a:r>
              <a:rPr lang="it-IT" sz="2700" dirty="0">
                <a:latin typeface="Arial" panose="020B0604020202020204" pitchFamily="34" charset="0"/>
                <a:cs typeface="Arial" panose="020B0604020202020204" pitchFamily="34" charset="0"/>
              </a:rPr>
              <a:t>E’ prevista la concessione di protesi e supporti?</a:t>
            </a:r>
          </a:p>
        </p:txBody>
      </p:sp>
      <p:pic>
        <p:nvPicPr>
          <p:cNvPr id="9" name="Immagine 1" descr="C:\Users\Brincivalli\Desktop\logo_rosso.png">
            <a:extLst>
              <a:ext uri="{FF2B5EF4-FFF2-40B4-BE49-F238E27FC236}">
                <a16:creationId xmlns:a16="http://schemas.microsoft.com/office/drawing/2014/main" id="{093A6930-3AD0-4614-8F61-E60CC646E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7784" y="770177"/>
            <a:ext cx="7681648" cy="1939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491151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8113" y="5258990"/>
            <a:ext cx="146304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0B156B-AC73-4583-9C42-A80FBB87C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6703" y="3669127"/>
            <a:ext cx="6178858" cy="2489393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it-IT" sz="1400" dirty="0">
                <a:cs typeface="Arial" panose="020B0604020202020204" pitchFamily="34" charset="0"/>
              </a:rPr>
              <a:t>Sì, ad ogni studente è concesso un contributo fino ad un massimo di € 2.000,00.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1400" dirty="0">
                <a:cs typeface="Arial" panose="020B0604020202020204" pitchFamily="34" charset="0"/>
              </a:rPr>
              <a:t>La relativa richiesta deve essere presentata entro il </a:t>
            </a:r>
            <a:r>
              <a:rPr lang="it-IT" sz="1400" dirty="0">
                <a:highlight>
                  <a:srgbClr val="FFFF00"/>
                </a:highlight>
                <a:cs typeface="Arial" panose="020B0604020202020204" pitchFamily="34" charset="0"/>
              </a:rPr>
              <a:t>mese di dicembre </a:t>
            </a:r>
            <a:r>
              <a:rPr lang="it-IT" sz="1400" dirty="0">
                <a:cs typeface="Arial" panose="020B0604020202020204" pitchFamily="34" charset="0"/>
              </a:rPr>
              <a:t>(vedi il termine esatto previsto dal bando) corredata della documentazione fiscale (fatture) attestante le spese sostenute nell’anno.</a:t>
            </a:r>
            <a:endParaRPr lang="it-IT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096045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RegularSeedLeftStep">
      <a:dk1>
        <a:srgbClr val="000000"/>
      </a:dk1>
      <a:lt1>
        <a:srgbClr val="FFFFFF"/>
      </a:lt1>
      <a:dk2>
        <a:srgbClr val="311C1B"/>
      </a:dk2>
      <a:lt2>
        <a:srgbClr val="F0F2F3"/>
      </a:lt2>
      <a:accent1>
        <a:srgbClr val="E78129"/>
      </a:accent1>
      <a:accent2>
        <a:srgbClr val="D52017"/>
      </a:accent2>
      <a:accent3>
        <a:srgbClr val="E7296F"/>
      </a:accent3>
      <a:accent4>
        <a:srgbClr val="D517AD"/>
      </a:accent4>
      <a:accent5>
        <a:srgbClr val="C029E7"/>
      </a:accent5>
      <a:accent6>
        <a:srgbClr val="621BD6"/>
      </a:accent6>
      <a:hlink>
        <a:srgbClr val="3F84BF"/>
      </a:hlink>
      <a:folHlink>
        <a:srgbClr val="7F7F7F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</TotalTime>
  <Words>580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Neue Haas Grotesk Text Pro</vt:lpstr>
      <vt:lpstr>AccentBoxVTI</vt:lpstr>
      <vt:lpstr>Studenti diversamente abili.    </vt:lpstr>
      <vt:lpstr>Per la durata del beneficio sono previste condizioni particolari ?</vt:lpstr>
      <vt:lpstr>Per i requisiti di merito sono previste condizioni particolari? </vt:lpstr>
      <vt:lpstr>Per gli studenti iscritti a tempo parziale secondo la tabella riportata ATTENZIONE: controllare le tabelle allegate al bando relative al merito riparametrate ai sensi dell’Art. 5 c. 12 del Decreto Mur n. 1320</vt:lpstr>
      <vt:lpstr>Per il servizio abitativo sono previste delle condizioni particolari?</vt:lpstr>
      <vt:lpstr>E’ prevista la concessione di protesi e supporti?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SCADENZE</dc:title>
  <dc:creator>Caterina Rogante</dc:creator>
  <cp:lastModifiedBy>Andreina  Castelli</cp:lastModifiedBy>
  <cp:revision>60</cp:revision>
  <dcterms:created xsi:type="dcterms:W3CDTF">2021-07-05T09:06:43Z</dcterms:created>
  <dcterms:modified xsi:type="dcterms:W3CDTF">2023-07-04T14:31:29Z</dcterms:modified>
</cp:coreProperties>
</file>