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73" r:id="rId4"/>
    <p:sldId id="257" r:id="rId5"/>
    <p:sldId id="275" r:id="rId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6" d="100"/>
          <a:sy n="86" d="100"/>
        </p:scale>
        <p:origin x="46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ele Piccioni" userId="e0a63868-290f-4480-8ad7-f1e55815b60d" providerId="ADAL" clId="{804CADEF-C91D-4D62-8F94-4EF7E09D2215}"/>
    <pc:docChg chg="undo custSel modSld">
      <pc:chgData name="Michele Piccioni" userId="e0a63868-290f-4480-8ad7-f1e55815b60d" providerId="ADAL" clId="{804CADEF-C91D-4D62-8F94-4EF7E09D2215}" dt="2021-07-07T08:21:42.599" v="1736" actId="20577"/>
      <pc:docMkLst>
        <pc:docMk/>
      </pc:docMkLst>
      <pc:sldChg chg="modSp mod">
        <pc:chgData name="Michele Piccioni" userId="e0a63868-290f-4480-8ad7-f1e55815b60d" providerId="ADAL" clId="{804CADEF-C91D-4D62-8F94-4EF7E09D2215}" dt="2021-07-06T12:35:02.076" v="1643" actId="20577"/>
        <pc:sldMkLst>
          <pc:docMk/>
          <pc:sldMk cId="1848183847" sldId="256"/>
        </pc:sldMkLst>
        <pc:spChg chg="mod">
          <ac:chgData name="Michele Piccioni" userId="e0a63868-290f-4480-8ad7-f1e55815b60d" providerId="ADAL" clId="{804CADEF-C91D-4D62-8F94-4EF7E09D2215}" dt="2021-07-06T12:35:02.076" v="1643" actId="20577"/>
          <ac:spMkLst>
            <pc:docMk/>
            <pc:sldMk cId="1848183847" sldId="256"/>
            <ac:spMk id="2" creationId="{7675F0DE-05A7-417B-AEBD-01732F14CB01}"/>
          </ac:spMkLst>
        </pc:spChg>
      </pc:sldChg>
      <pc:sldChg chg="modSp mod">
        <pc:chgData name="Michele Piccioni" userId="e0a63868-290f-4480-8ad7-f1e55815b60d" providerId="ADAL" clId="{804CADEF-C91D-4D62-8F94-4EF7E09D2215}" dt="2021-07-07T08:21:42.599" v="1736" actId="20577"/>
        <pc:sldMkLst>
          <pc:docMk/>
          <pc:sldMk cId="326728112" sldId="257"/>
        </pc:sldMkLst>
        <pc:spChg chg="mod">
          <ac:chgData name="Michele Piccioni" userId="e0a63868-290f-4480-8ad7-f1e55815b60d" providerId="ADAL" clId="{804CADEF-C91D-4D62-8F94-4EF7E09D2215}" dt="2021-07-06T12:27:50.258" v="1298" actId="20577"/>
          <ac:spMkLst>
            <pc:docMk/>
            <pc:sldMk cId="326728112" sldId="257"/>
            <ac:spMk id="2" creationId="{8BDF463D-C542-4DE4-88FF-5A2B5E1478F3}"/>
          </ac:spMkLst>
        </pc:spChg>
        <pc:spChg chg="mod">
          <ac:chgData name="Michele Piccioni" userId="e0a63868-290f-4480-8ad7-f1e55815b60d" providerId="ADAL" clId="{804CADEF-C91D-4D62-8F94-4EF7E09D2215}" dt="2021-07-07T08:21:42.599" v="1736" actId="20577"/>
          <ac:spMkLst>
            <pc:docMk/>
            <pc:sldMk cId="326728112" sldId="257"/>
            <ac:spMk id="3" creationId="{7B0B156B-AC73-4583-9C42-A80FBB87CF8D}"/>
          </ac:spMkLst>
        </pc:spChg>
      </pc:sldChg>
      <pc:sldChg chg="modSp mod">
        <pc:chgData name="Michele Piccioni" userId="e0a63868-290f-4480-8ad7-f1e55815b60d" providerId="ADAL" clId="{804CADEF-C91D-4D62-8F94-4EF7E09D2215}" dt="2021-07-07T08:21:25.983" v="1710" actId="20577"/>
        <pc:sldMkLst>
          <pc:docMk/>
          <pc:sldMk cId="1089433994" sldId="273"/>
        </pc:sldMkLst>
        <pc:spChg chg="mod">
          <ac:chgData name="Michele Piccioni" userId="e0a63868-290f-4480-8ad7-f1e55815b60d" providerId="ADAL" clId="{804CADEF-C91D-4D62-8F94-4EF7E09D2215}" dt="2021-07-06T12:25:50.190" v="771" actId="20577"/>
          <ac:spMkLst>
            <pc:docMk/>
            <pc:sldMk cId="1089433994" sldId="273"/>
            <ac:spMk id="2" creationId="{8BDF463D-C542-4DE4-88FF-5A2B5E1478F3}"/>
          </ac:spMkLst>
        </pc:spChg>
        <pc:spChg chg="mod">
          <ac:chgData name="Michele Piccioni" userId="e0a63868-290f-4480-8ad7-f1e55815b60d" providerId="ADAL" clId="{804CADEF-C91D-4D62-8F94-4EF7E09D2215}" dt="2021-07-07T08:21:25.983" v="1710" actId="20577"/>
          <ac:spMkLst>
            <pc:docMk/>
            <pc:sldMk cId="1089433994" sldId="273"/>
            <ac:spMk id="3" creationId="{7B0B156B-AC73-4583-9C42-A80FBB87CF8D}"/>
          </ac:spMkLst>
        </pc:spChg>
      </pc:sldChg>
      <pc:sldChg chg="modSp mod">
        <pc:chgData name="Michele Piccioni" userId="e0a63868-290f-4480-8ad7-f1e55815b60d" providerId="ADAL" clId="{804CADEF-C91D-4D62-8F94-4EF7E09D2215}" dt="2021-07-07T08:21:14.528" v="1680" actId="20577"/>
        <pc:sldMkLst>
          <pc:docMk/>
          <pc:sldMk cId="66139893" sldId="274"/>
        </pc:sldMkLst>
        <pc:spChg chg="mod">
          <ac:chgData name="Michele Piccioni" userId="e0a63868-290f-4480-8ad7-f1e55815b60d" providerId="ADAL" clId="{804CADEF-C91D-4D62-8F94-4EF7E09D2215}" dt="2021-07-06T12:23:50.109" v="170" actId="20577"/>
          <ac:spMkLst>
            <pc:docMk/>
            <pc:sldMk cId="66139893" sldId="274"/>
            <ac:spMk id="2" creationId="{8BDF463D-C542-4DE4-88FF-5A2B5E1478F3}"/>
          </ac:spMkLst>
        </pc:spChg>
        <pc:spChg chg="mod">
          <ac:chgData name="Michele Piccioni" userId="e0a63868-290f-4480-8ad7-f1e55815b60d" providerId="ADAL" clId="{804CADEF-C91D-4D62-8F94-4EF7E09D2215}" dt="2021-07-07T08:21:14.528" v="1680" actId="20577"/>
          <ac:spMkLst>
            <pc:docMk/>
            <pc:sldMk cId="66139893" sldId="274"/>
            <ac:spMk id="3" creationId="{7B0B156B-AC73-4583-9C42-A80FBB87CF8D}"/>
          </ac:spMkLst>
        </pc:spChg>
      </pc:sldChg>
    </pc:docChg>
  </pc:docChgLst>
  <pc:docChgLst>
    <pc:chgData name="Michele Piccioni" userId="e0a63868-290f-4480-8ad7-f1e55815b60d" providerId="ADAL" clId="{87B5A6C0-4350-44D3-B1AD-6B5A57AC9337}"/>
    <pc:docChg chg="undo redo custSel modSld">
      <pc:chgData name="Michele Piccioni" userId="e0a63868-290f-4480-8ad7-f1e55815b60d" providerId="ADAL" clId="{87B5A6C0-4350-44D3-B1AD-6B5A57AC9337}" dt="2021-07-27T06:03:00.021" v="1578" actId="20577"/>
      <pc:docMkLst>
        <pc:docMk/>
      </pc:docMkLst>
      <pc:sldChg chg="modSp mod">
        <pc:chgData name="Michele Piccioni" userId="e0a63868-290f-4480-8ad7-f1e55815b60d" providerId="ADAL" clId="{87B5A6C0-4350-44D3-B1AD-6B5A57AC9337}" dt="2021-07-27T05:52:53.697" v="81" actId="20577"/>
        <pc:sldMkLst>
          <pc:docMk/>
          <pc:sldMk cId="1848183847" sldId="256"/>
        </pc:sldMkLst>
        <pc:spChg chg="mod">
          <ac:chgData name="Michele Piccioni" userId="e0a63868-290f-4480-8ad7-f1e55815b60d" providerId="ADAL" clId="{87B5A6C0-4350-44D3-B1AD-6B5A57AC9337}" dt="2021-07-27T05:52:53.697" v="81" actId="20577"/>
          <ac:spMkLst>
            <pc:docMk/>
            <pc:sldMk cId="1848183847" sldId="256"/>
            <ac:spMk id="2" creationId="{7675F0DE-05A7-417B-AEBD-01732F14CB01}"/>
          </ac:spMkLst>
        </pc:spChg>
      </pc:sldChg>
      <pc:sldChg chg="modSp mod">
        <pc:chgData name="Michele Piccioni" userId="e0a63868-290f-4480-8ad7-f1e55815b60d" providerId="ADAL" clId="{87B5A6C0-4350-44D3-B1AD-6B5A57AC9337}" dt="2021-07-27T06:01:30.358" v="1447" actId="20577"/>
        <pc:sldMkLst>
          <pc:docMk/>
          <pc:sldMk cId="326728112" sldId="257"/>
        </pc:sldMkLst>
        <pc:spChg chg="mod">
          <ac:chgData name="Michele Piccioni" userId="e0a63868-290f-4480-8ad7-f1e55815b60d" providerId="ADAL" clId="{87B5A6C0-4350-44D3-B1AD-6B5A57AC9337}" dt="2021-07-27T06:00:01.699" v="1076" actId="20577"/>
          <ac:spMkLst>
            <pc:docMk/>
            <pc:sldMk cId="326728112" sldId="257"/>
            <ac:spMk id="2" creationId="{8BDF463D-C542-4DE4-88FF-5A2B5E1478F3}"/>
          </ac:spMkLst>
        </pc:spChg>
        <pc:spChg chg="mod">
          <ac:chgData name="Michele Piccioni" userId="e0a63868-290f-4480-8ad7-f1e55815b60d" providerId="ADAL" clId="{87B5A6C0-4350-44D3-B1AD-6B5A57AC9337}" dt="2021-07-27T06:01:30.358" v="1447" actId="20577"/>
          <ac:spMkLst>
            <pc:docMk/>
            <pc:sldMk cId="326728112" sldId="257"/>
            <ac:spMk id="3" creationId="{7B0B156B-AC73-4583-9C42-A80FBB87CF8D}"/>
          </ac:spMkLst>
        </pc:spChg>
      </pc:sldChg>
      <pc:sldChg chg="modSp mod">
        <pc:chgData name="Michele Piccioni" userId="e0a63868-290f-4480-8ad7-f1e55815b60d" providerId="ADAL" clId="{87B5A6C0-4350-44D3-B1AD-6B5A57AC9337}" dt="2021-07-27T06:03:00.021" v="1578" actId="20577"/>
        <pc:sldMkLst>
          <pc:docMk/>
          <pc:sldMk cId="1089433994" sldId="273"/>
        </pc:sldMkLst>
        <pc:spChg chg="mod">
          <ac:chgData name="Michele Piccioni" userId="e0a63868-290f-4480-8ad7-f1e55815b60d" providerId="ADAL" clId="{87B5A6C0-4350-44D3-B1AD-6B5A57AC9337}" dt="2021-07-27T05:58:14.950" v="561" actId="20577"/>
          <ac:spMkLst>
            <pc:docMk/>
            <pc:sldMk cId="1089433994" sldId="273"/>
            <ac:spMk id="2" creationId="{8BDF463D-C542-4DE4-88FF-5A2B5E1478F3}"/>
          </ac:spMkLst>
        </pc:spChg>
        <pc:spChg chg="mod">
          <ac:chgData name="Michele Piccioni" userId="e0a63868-290f-4480-8ad7-f1e55815b60d" providerId="ADAL" clId="{87B5A6C0-4350-44D3-B1AD-6B5A57AC9337}" dt="2021-07-27T06:03:00.021" v="1578" actId="20577"/>
          <ac:spMkLst>
            <pc:docMk/>
            <pc:sldMk cId="1089433994" sldId="273"/>
            <ac:spMk id="3" creationId="{7B0B156B-AC73-4583-9C42-A80FBB87CF8D}"/>
          </ac:spMkLst>
        </pc:spChg>
      </pc:sldChg>
      <pc:sldChg chg="modSp mod">
        <pc:chgData name="Michele Piccioni" userId="e0a63868-290f-4480-8ad7-f1e55815b60d" providerId="ADAL" clId="{87B5A6C0-4350-44D3-B1AD-6B5A57AC9337}" dt="2021-07-27T05:57:31.262" v="534" actId="20577"/>
        <pc:sldMkLst>
          <pc:docMk/>
          <pc:sldMk cId="66139893" sldId="274"/>
        </pc:sldMkLst>
        <pc:spChg chg="mod">
          <ac:chgData name="Michele Piccioni" userId="e0a63868-290f-4480-8ad7-f1e55815b60d" providerId="ADAL" clId="{87B5A6C0-4350-44D3-B1AD-6B5A57AC9337}" dt="2021-07-27T05:54:26.921" v="188" actId="20577"/>
          <ac:spMkLst>
            <pc:docMk/>
            <pc:sldMk cId="66139893" sldId="274"/>
            <ac:spMk id="2" creationId="{8BDF463D-C542-4DE4-88FF-5A2B5E1478F3}"/>
          </ac:spMkLst>
        </pc:spChg>
        <pc:spChg chg="mod">
          <ac:chgData name="Michele Piccioni" userId="e0a63868-290f-4480-8ad7-f1e55815b60d" providerId="ADAL" clId="{87B5A6C0-4350-44D3-B1AD-6B5A57AC9337}" dt="2021-07-27T05:57:31.262" v="534" actId="20577"/>
          <ac:spMkLst>
            <pc:docMk/>
            <pc:sldMk cId="66139893" sldId="274"/>
            <ac:spMk id="3" creationId="{7B0B156B-AC73-4583-9C42-A80FBB87CF8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6/29/2023</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6228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6/29/2023</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10229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6/29/2023</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924764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6/29/2023</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678375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6/29/2023</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538440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6/29/2023</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903570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6/29/2023</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364434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6/29/2023</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832066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6/29/2023</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849423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6/29/2023</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296745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6/29/2023</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278376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6/29/2023</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2228773461"/>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32495F0-C5CB-4823-AE70-EED61EBAB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7675F0DE-05A7-417B-AEBD-01732F14CB01}"/>
              </a:ext>
            </a:extLst>
          </p:cNvPr>
          <p:cNvSpPr>
            <a:spLocks noGrp="1"/>
          </p:cNvSpPr>
          <p:nvPr>
            <p:ph type="ctrTitle"/>
          </p:nvPr>
        </p:nvSpPr>
        <p:spPr>
          <a:xfrm>
            <a:off x="851183" y="1143000"/>
            <a:ext cx="4846320" cy="2898648"/>
          </a:xfrm>
        </p:spPr>
        <p:txBody>
          <a:bodyPr>
            <a:normAutofit/>
          </a:bodyPr>
          <a:lstStyle/>
          <a:p>
            <a:r>
              <a:rPr lang="it-IT" sz="4000" dirty="0">
                <a:latin typeface="Arial Black" panose="020B0A04020102020204" pitchFamily="34" charset="0"/>
                <a:cs typeface="Times New Roman" panose="02020603050405020304" pitchFamily="18" charset="0"/>
              </a:rPr>
              <a:t>Mobilità internazionale degli studenti. </a:t>
            </a:r>
          </a:p>
        </p:txBody>
      </p:sp>
      <p:sp>
        <p:nvSpPr>
          <p:cNvPr id="73" name="Rectangle 72">
            <a:extLst>
              <a:ext uri="{FF2B5EF4-FFF2-40B4-BE49-F238E27FC236}">
                <a16:creationId xmlns:a16="http://schemas.microsoft.com/office/drawing/2014/main" id="{CB8B9C25-D80D-48EC-B83A-231219A80C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82975"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Immagine 1" descr="C:\Users\Brincivalli\Desktop\logo_rosso.png">
            <a:extLst>
              <a:ext uri="{FF2B5EF4-FFF2-40B4-BE49-F238E27FC236}">
                <a16:creationId xmlns:a16="http://schemas.microsoft.com/office/drawing/2014/main" id="{5DAD94B1-36F4-43EA-ADC3-B7F85B262EA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260956" y="1076963"/>
            <a:ext cx="5441001" cy="137385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 name="Rectangle 74">
            <a:extLst>
              <a:ext uri="{FF2B5EF4-FFF2-40B4-BE49-F238E27FC236}">
                <a16:creationId xmlns:a16="http://schemas.microsoft.com/office/drawing/2014/main" id="{601CC70B-8875-45A1-8AFD-7D546E3C0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3897" y="4177748"/>
            <a:ext cx="4824407"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Immagine 9">
            <a:extLst>
              <a:ext uri="{FF2B5EF4-FFF2-40B4-BE49-F238E27FC236}">
                <a16:creationId xmlns:a16="http://schemas.microsoft.com/office/drawing/2014/main" id="{3242106B-2F73-413B-BC58-B7DDCDA3CD4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414044" y="3600930"/>
            <a:ext cx="5995424" cy="2161819"/>
          </a:xfrm>
          <a:prstGeom prst="rect">
            <a:avLst/>
          </a:prstGeom>
        </p:spPr>
      </p:pic>
    </p:spTree>
    <p:extLst>
      <p:ext uri="{BB962C8B-B14F-4D97-AF65-F5344CB8AC3E}">
        <p14:creationId xmlns:p14="http://schemas.microsoft.com/office/powerpoint/2010/main" val="1848183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990600" y="3969686"/>
            <a:ext cx="3538728" cy="1645920"/>
          </a:xfrm>
        </p:spPr>
        <p:txBody>
          <a:bodyPr>
            <a:noAutofit/>
          </a:bodyPr>
          <a:lstStyle/>
          <a:p>
            <a:r>
              <a:rPr lang="it-IT" sz="2800" dirty="0">
                <a:latin typeface="Arial" panose="020B0604020202020204" pitchFamily="34" charset="0"/>
                <a:cs typeface="Arial" panose="020B0604020202020204" pitchFamily="34" charset="0"/>
              </a:rPr>
              <a:t>E’ prevista l’integrazione della borsa di studi per la mobilità internazionale?</a:t>
            </a: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4418" y="484633"/>
            <a:ext cx="5870448" cy="140607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22">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5193792" y="2911876"/>
            <a:ext cx="5870448" cy="3396347"/>
          </a:xfrm>
        </p:spPr>
        <p:txBody>
          <a:bodyPr anchor="ctr">
            <a:normAutofit/>
          </a:bodyPr>
          <a:lstStyle/>
          <a:p>
            <a:pPr marL="0" indent="0">
              <a:buNone/>
            </a:pPr>
            <a:endParaRPr lang="it-IT" sz="1400" dirty="0">
              <a:latin typeface="Arial" panose="020B0604020202020204" pitchFamily="34" charset="0"/>
              <a:cs typeface="Arial" panose="020B0604020202020204" pitchFamily="34" charset="0"/>
            </a:endParaRPr>
          </a:p>
          <a:p>
            <a:pPr marL="0" indent="0" algn="just">
              <a:buNone/>
            </a:pPr>
            <a:r>
              <a:rPr lang="it-IT" sz="1400" dirty="0">
                <a:cs typeface="Arial" panose="020B0604020202020204" pitchFamily="34" charset="0"/>
              </a:rPr>
              <a:t>Sì, ma solo per gli studenti vincitori di borsa di studio, compresi i dottorandi.</a:t>
            </a:r>
          </a:p>
          <a:p>
            <a:pPr marL="0" indent="0" algn="just">
              <a:buNone/>
            </a:pPr>
            <a:r>
              <a:rPr lang="it-IT" sz="1400" dirty="0">
                <a:cs typeface="Arial" panose="020B0604020202020204" pitchFamily="34" charset="0"/>
              </a:rPr>
              <a:t>Hanno diritto, per </a:t>
            </a:r>
            <a:r>
              <a:rPr lang="it-IT" sz="1400" u="sng" dirty="0">
                <a:cs typeface="Arial" panose="020B0604020202020204" pitchFamily="34" charset="0"/>
              </a:rPr>
              <a:t>una sola volta per ciascun corso</a:t>
            </a:r>
            <a:r>
              <a:rPr lang="it-IT" sz="1400" dirty="0">
                <a:cs typeface="Arial" panose="020B0604020202020204" pitchFamily="34" charset="0"/>
              </a:rPr>
              <a:t> ad una integrazione della borsa per la partecipazione a programmi di mobilità internazionale, sia nell’ambito dei programmi promossi dall’Unione Europea che programmi non comunitari.</a:t>
            </a:r>
            <a:r>
              <a:rPr lang="it-IT" sz="1000" i="1" dirty="0">
                <a:latin typeface="Arial" panose="020B0604020202020204" pitchFamily="34" charset="0"/>
                <a:cs typeface="Arial" panose="020B0604020202020204" pitchFamily="34" charset="0"/>
              </a:rPr>
              <a:t> </a:t>
            </a:r>
          </a:p>
          <a:p>
            <a:pPr marL="0" indent="0">
              <a:buNone/>
            </a:pPr>
            <a:endParaRPr lang="it-IT"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139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1051560" y="4444332"/>
            <a:ext cx="3538728" cy="1645920"/>
          </a:xfrm>
        </p:spPr>
        <p:txBody>
          <a:bodyPr>
            <a:normAutofit/>
          </a:bodyPr>
          <a:lstStyle/>
          <a:p>
            <a:r>
              <a:rPr lang="it-IT" sz="2800" dirty="0">
                <a:latin typeface="Arial" panose="020B0604020202020204" pitchFamily="34" charset="0"/>
                <a:cs typeface="Arial" panose="020B0604020202020204" pitchFamily="34" charset="0"/>
              </a:rPr>
              <a:t>A quanto ammonta l’integrazione della borsa?</a:t>
            </a: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4419" y="770179"/>
            <a:ext cx="5748728" cy="148611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22">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5273869" y="2639095"/>
            <a:ext cx="6082979" cy="3447428"/>
          </a:xfrm>
        </p:spPr>
        <p:txBody>
          <a:bodyPr anchor="ctr">
            <a:normAutofit/>
          </a:bodyPr>
          <a:lstStyle/>
          <a:p>
            <a:pPr marL="0" indent="0" algn="just">
              <a:buNone/>
            </a:pPr>
            <a:r>
              <a:rPr lang="it-IT" sz="1400" dirty="0">
                <a:cs typeface="Arial" panose="020B0604020202020204" pitchFamily="34" charset="0"/>
              </a:rPr>
              <a:t>Il contributo spetta limitatamente per il periodo di soggiorno all’estero sovvenzionato dalle Istituzioni Universitarie con borsa concessa per la mobilità internazionale. L’integrazione della borsa ERDIS viene concessa per un massimo di 10 mesi (per gli studenti vincitori di borsa di studio per l’ultimo semestre l’integrazione è per un massimo di 5 mesi) per un importo di € 600,00 mensili.</a:t>
            </a:r>
          </a:p>
          <a:p>
            <a:pPr marL="0" indent="0" algn="just">
              <a:buNone/>
            </a:pPr>
            <a:r>
              <a:rPr lang="it-IT" sz="1400" dirty="0">
                <a:cs typeface="Arial" panose="020B0604020202020204" pitchFamily="34" charset="0"/>
              </a:rPr>
              <a:t>Il contributo sarà rapportato al numero dei giorni trascorsi effettivamente all’estero riconosciuti dalle istituzioni universitarie. Dall’importo dell’integrazione va dedotto l’ammontare della borsa concessa, a valere sui fondi dell’Unione europea o su altro accordo bilaterale non comunitario</a:t>
            </a:r>
            <a:r>
              <a:rPr lang="it-IT" sz="1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089433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990600" y="3969685"/>
            <a:ext cx="3538728" cy="2089317"/>
          </a:xfrm>
        </p:spPr>
        <p:txBody>
          <a:bodyPr>
            <a:normAutofit/>
          </a:bodyPr>
          <a:lstStyle/>
          <a:p>
            <a:r>
              <a:rPr lang="it-IT" sz="2800" dirty="0">
                <a:latin typeface="Arial" panose="020B0604020202020204" pitchFamily="34" charset="0"/>
                <a:cs typeface="Arial" panose="020B0604020202020204" pitchFamily="34" charset="0"/>
              </a:rPr>
              <a:t>Come deve essere chiesta l’integrazione della borsa di studio?</a:t>
            </a: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4417" y="484633"/>
            <a:ext cx="5695463" cy="13641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22">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5239512" y="3204839"/>
            <a:ext cx="5824728" cy="3103384"/>
          </a:xfrm>
        </p:spPr>
        <p:txBody>
          <a:bodyPr anchor="ctr">
            <a:normAutofit/>
          </a:bodyPr>
          <a:lstStyle/>
          <a:p>
            <a:pPr marL="0" indent="0" algn="just">
              <a:buNone/>
            </a:pPr>
            <a:r>
              <a:rPr lang="it-IT" sz="1400" dirty="0">
                <a:cs typeface="Arial" panose="020B0604020202020204" pitchFamily="34" charset="0"/>
              </a:rPr>
              <a:t>La richiesta del contributo viene presentata in fase di compilazione online della domanda di borsa di </a:t>
            </a:r>
            <a:r>
              <a:rPr lang="it-IT" sz="1400">
                <a:cs typeface="Arial" panose="020B0604020202020204" pitchFamily="34" charset="0"/>
              </a:rPr>
              <a:t>studio Erdis.</a:t>
            </a:r>
            <a:endParaRPr lang="it-IT" sz="1400" dirty="0">
              <a:cs typeface="Arial" panose="020B0604020202020204" pitchFamily="34" charset="0"/>
            </a:endParaRPr>
          </a:p>
          <a:p>
            <a:pPr marL="0" indent="0" algn="just">
              <a:buNone/>
            </a:pPr>
            <a:r>
              <a:rPr lang="it-IT" sz="1400" dirty="0"/>
              <a:t>Nel caso di partecipazione a programmi di mobilità con contingenti successivi al primo, le domande potranno essere inoltrate successivamente all’atto dell’autorizzazione alla partecipazione alla mobilità internazionale, senza garanzie di accoglimento da parte di ERDIS, il quale nell’ambito di eventuali residuali disponibilità economiche finalizzate per tale programma si riserva l’erogazione dell’integrazione dopo l’assegnazione dei contributi agli studenti con domanda nei termini. </a:t>
            </a:r>
          </a:p>
        </p:txBody>
      </p:sp>
    </p:spTree>
    <p:extLst>
      <p:ext uri="{BB962C8B-B14F-4D97-AF65-F5344CB8AC3E}">
        <p14:creationId xmlns:p14="http://schemas.microsoft.com/office/powerpoint/2010/main" val="326728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A474011-A49D-4C7A-BF41-0ACD0A269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6D72081E-AD41-4FBB-B02B-698A68DBCA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BDF463D-C542-4DE4-88FF-5A2B5E1478F3}"/>
              </a:ext>
            </a:extLst>
          </p:cNvPr>
          <p:cNvSpPr>
            <a:spLocks noGrp="1"/>
          </p:cNvSpPr>
          <p:nvPr>
            <p:ph type="title"/>
          </p:nvPr>
        </p:nvSpPr>
        <p:spPr>
          <a:xfrm>
            <a:off x="990600" y="3969685"/>
            <a:ext cx="3538728" cy="2089317"/>
          </a:xfrm>
        </p:spPr>
        <p:txBody>
          <a:bodyPr>
            <a:normAutofit fontScale="90000"/>
          </a:bodyPr>
          <a:lstStyle/>
          <a:p>
            <a:r>
              <a:rPr lang="it-IT" sz="2800" dirty="0">
                <a:latin typeface="Arial" panose="020B0604020202020204" pitchFamily="34" charset="0"/>
                <a:cs typeface="Arial" panose="020B0604020202020204" pitchFamily="34" charset="0"/>
              </a:rPr>
              <a:t>Come viene calcolata la monetizzazione dei servizi in conto borsa di studio non usufruiti durante il soggiorno all’estero?</a:t>
            </a:r>
          </a:p>
        </p:txBody>
      </p:sp>
      <p:pic>
        <p:nvPicPr>
          <p:cNvPr id="9" name="Immagine 1" descr="C:\Users\Brincivalli\Desktop\logo_rosso.png">
            <a:extLst>
              <a:ext uri="{FF2B5EF4-FFF2-40B4-BE49-F238E27FC236}">
                <a16:creationId xmlns:a16="http://schemas.microsoft.com/office/drawing/2014/main" id="{093A6930-3AD0-4614-8F61-E60CC646E4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4418" y="484633"/>
            <a:ext cx="4301668" cy="103032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22">
            <a:extLst>
              <a:ext uri="{FF2B5EF4-FFF2-40B4-BE49-F238E27FC236}">
                <a16:creationId xmlns:a16="http://schemas.microsoft.com/office/drawing/2014/main" id="{716248AD-805F-41BF-9B57-FC53E5B32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1F82758F-B2B3-4F0A-BB90-4BFFEDD16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8113" y="5258990"/>
            <a:ext cx="146304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7B0B156B-AC73-4583-9C42-A80FBB87CF8D}"/>
              </a:ext>
            </a:extLst>
          </p:cNvPr>
          <p:cNvSpPr>
            <a:spLocks noGrp="1"/>
          </p:cNvSpPr>
          <p:nvPr>
            <p:ph idx="1"/>
          </p:nvPr>
        </p:nvSpPr>
        <p:spPr>
          <a:xfrm>
            <a:off x="5248656" y="1624613"/>
            <a:ext cx="5824728" cy="4683609"/>
          </a:xfrm>
        </p:spPr>
        <p:txBody>
          <a:bodyPr anchor="ctr">
            <a:normAutofit/>
          </a:bodyPr>
          <a:lstStyle/>
          <a:p>
            <a:pPr marL="0" indent="0" algn="just">
              <a:spcBef>
                <a:spcPts val="400"/>
              </a:spcBef>
              <a:buNone/>
            </a:pPr>
            <a:r>
              <a:rPr lang="it-IT" sz="1400" dirty="0">
                <a:cs typeface="Arial" panose="020B0604020202020204" pitchFamily="34" charset="0"/>
              </a:rPr>
              <a:t>L’importo in denaro, dei servizi alloggio e mensa, non usufruiti nel periodo di permanenza all’estero, vengono rapportati ai giorni di non utilizzo dei servizi stessi nell’ambito dell’a.a. 2023/2024 (</a:t>
            </a:r>
            <a:r>
              <a:rPr lang="it-IT" sz="1400" b="1" dirty="0">
                <a:solidFill>
                  <a:srgbClr val="FF0000"/>
                </a:solidFill>
                <a:cs typeface="Arial" panose="020B0604020202020204" pitchFamily="34" charset="0"/>
              </a:rPr>
              <a:t>dall’apertura dei servizi per un anno</a:t>
            </a:r>
            <a:r>
              <a:rPr lang="it-IT" sz="1400" dirty="0">
                <a:cs typeface="Arial" panose="020B0604020202020204" pitchFamily="34" charset="0"/>
              </a:rPr>
              <a:t>). Lo studente fuori sede è consapevole che l’accoglimento della richiesta di monetizzazione del servizio alloggio è subordinato alla riconsegna, prima della partenza, della camera eventualmente assegnata, libera da ogni effetto personale.</a:t>
            </a:r>
          </a:p>
          <a:p>
            <a:pPr marL="0" indent="0" algn="just">
              <a:spcBef>
                <a:spcPts val="400"/>
              </a:spcBef>
              <a:buNone/>
            </a:pPr>
            <a:r>
              <a:rPr lang="it-IT" sz="1400" dirty="0">
                <a:cs typeface="Arial" panose="020B0604020202020204" pitchFamily="34" charset="0"/>
              </a:rPr>
              <a:t>Qualora lo studente non abbia mai preso possesso dell’alloggio, prima o al ritorno del soggiorno all’estero, non sarà effettuato alcun rimborso salvo il caso in cui lo studente trascorra all’estero un periodo di </a:t>
            </a:r>
            <a:r>
              <a:rPr lang="it-IT" sz="1400" b="1" dirty="0">
                <a:cs typeface="Arial" panose="020B0604020202020204" pitchFamily="34" charset="0"/>
              </a:rPr>
              <a:t>dieci mesi </a:t>
            </a:r>
            <a:r>
              <a:rPr lang="it-IT" sz="1400" dirty="0">
                <a:cs typeface="Arial" panose="020B0604020202020204" pitchFamily="34" charset="0"/>
              </a:rPr>
              <a:t>(cinque mesi per i vincitori dell’ulteriore semestre), </a:t>
            </a:r>
            <a:r>
              <a:rPr lang="it-IT" sz="1400" b="1" dirty="0">
                <a:cs typeface="Arial" panose="020B0604020202020204" pitchFamily="34" charset="0"/>
              </a:rPr>
              <a:t>arrotondato per eccesso</a:t>
            </a:r>
            <a:r>
              <a:rPr lang="it-IT" sz="1400" dirty="0">
                <a:cs typeface="Arial" panose="020B0604020202020204" pitchFamily="34" charset="0"/>
              </a:rPr>
              <a:t>, con partenza dall’aperura dei servizi.</a:t>
            </a:r>
          </a:p>
          <a:p>
            <a:pPr marL="0" indent="0" algn="just">
              <a:spcBef>
                <a:spcPts val="400"/>
              </a:spcBef>
              <a:buNone/>
            </a:pPr>
            <a:r>
              <a:rPr lang="it-IT" sz="1400" dirty="0">
                <a:cs typeface="Arial" panose="020B0604020202020204" pitchFamily="34" charset="0"/>
              </a:rPr>
              <a:t>Qualora lo studente trascorra all’estero un periodo inferiore a dieci mesi e al suo ritorno l’Ente non sia stato in grado di assicurargli un posto letto </a:t>
            </a:r>
            <a:r>
              <a:rPr lang="it-IT" sz="1400" b="1" dirty="0">
                <a:cs typeface="Arial" panose="020B0604020202020204" pitchFamily="34" charset="0"/>
              </a:rPr>
              <a:t>gli verrà monetizzato anche il periodo equivalente alla differenza tra i mesi trascorsi all’estero e i dieci mesi</a:t>
            </a:r>
            <a:r>
              <a:rPr lang="it-IT" sz="1400" dirty="0">
                <a:cs typeface="Arial" panose="020B0604020202020204" pitchFamily="34" charset="0"/>
              </a:rPr>
              <a:t>.</a:t>
            </a:r>
          </a:p>
        </p:txBody>
      </p:sp>
    </p:spTree>
    <p:extLst>
      <p:ext uri="{BB962C8B-B14F-4D97-AF65-F5344CB8AC3E}">
        <p14:creationId xmlns:p14="http://schemas.microsoft.com/office/powerpoint/2010/main" val="2457923535"/>
      </p:ext>
    </p:extLst>
  </p:cSld>
  <p:clrMapOvr>
    <a:masterClrMapping/>
  </p:clrMapOvr>
</p:sld>
</file>

<file path=ppt/theme/theme1.xml><?xml version="1.0" encoding="utf-8"?>
<a:theme xmlns:a="http://schemas.openxmlformats.org/drawingml/2006/main" name="AccentBoxVTI">
  <a:themeElements>
    <a:clrScheme name="AnalogousFromRegularSeedLeftStep">
      <a:dk1>
        <a:srgbClr val="000000"/>
      </a:dk1>
      <a:lt1>
        <a:srgbClr val="FFFFFF"/>
      </a:lt1>
      <a:dk2>
        <a:srgbClr val="311C1B"/>
      </a:dk2>
      <a:lt2>
        <a:srgbClr val="F0F2F3"/>
      </a:lt2>
      <a:accent1>
        <a:srgbClr val="E78129"/>
      </a:accent1>
      <a:accent2>
        <a:srgbClr val="D52017"/>
      </a:accent2>
      <a:accent3>
        <a:srgbClr val="E7296F"/>
      </a:accent3>
      <a:accent4>
        <a:srgbClr val="D517AD"/>
      </a:accent4>
      <a:accent5>
        <a:srgbClr val="C029E7"/>
      </a:accent5>
      <a:accent6>
        <a:srgbClr val="621BD6"/>
      </a:accent6>
      <a:hlink>
        <a:srgbClr val="3F84BF"/>
      </a:hlink>
      <a:folHlink>
        <a:srgbClr val="7F7F7F"/>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emplate/>
  <TotalTime>266</TotalTime>
  <Words>470</Words>
  <Application>Microsoft Office PowerPoint</Application>
  <PresentationFormat>Widescreen</PresentationFormat>
  <Paragraphs>15</Paragraphs>
  <Slides>5</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5</vt:i4>
      </vt:variant>
    </vt:vector>
  </HeadingPairs>
  <TitlesOfParts>
    <vt:vector size="10" baseType="lpstr">
      <vt:lpstr>Arial</vt:lpstr>
      <vt:lpstr>Arial Black</vt:lpstr>
      <vt:lpstr>Calibri</vt:lpstr>
      <vt:lpstr>Neue Haas Grotesk Text Pro</vt:lpstr>
      <vt:lpstr>AccentBoxVTI</vt:lpstr>
      <vt:lpstr>Mobilità internazionale degli studenti. </vt:lpstr>
      <vt:lpstr>E’ prevista l’integrazione della borsa di studi per la mobilità internazionale?</vt:lpstr>
      <vt:lpstr>A quanto ammonta l’integrazione della borsa?</vt:lpstr>
      <vt:lpstr>Come deve essere chiesta l’integrazione della borsa di studio?</vt:lpstr>
      <vt:lpstr>Come viene calcolata la monetizzazione dei servizi in conto borsa di studio non usufruiti durante il soggiorno all’estero?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SCADENZE</dc:title>
  <dc:creator>Caterina Rogante</dc:creator>
  <cp:lastModifiedBy>Andreina  Castelli</cp:lastModifiedBy>
  <cp:revision>37</cp:revision>
  <dcterms:created xsi:type="dcterms:W3CDTF">2021-07-05T09:06:43Z</dcterms:created>
  <dcterms:modified xsi:type="dcterms:W3CDTF">2023-06-29T15:27:27Z</dcterms:modified>
</cp:coreProperties>
</file>