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3" r:id="rId4"/>
    <p:sldId id="257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e Piccioni" userId="e0a63868-290f-4480-8ad7-f1e55815b60d" providerId="ADAL" clId="{804CADEF-C91D-4D62-8F94-4EF7E09D2215}"/>
    <pc:docChg chg="undo custSel modSld">
      <pc:chgData name="Michele Piccioni" userId="e0a63868-290f-4480-8ad7-f1e55815b60d" providerId="ADAL" clId="{804CADEF-C91D-4D62-8F94-4EF7E09D2215}" dt="2021-07-07T08:21:42.599" v="1736" actId="20577"/>
      <pc:docMkLst>
        <pc:docMk/>
      </pc:docMkLst>
      <pc:sldChg chg="modSp mod">
        <pc:chgData name="Michele Piccioni" userId="e0a63868-290f-4480-8ad7-f1e55815b60d" providerId="ADAL" clId="{804CADEF-C91D-4D62-8F94-4EF7E09D2215}" dt="2021-07-06T12:35:02.076" v="1643" actId="20577"/>
        <pc:sldMkLst>
          <pc:docMk/>
          <pc:sldMk cId="1848183847" sldId="256"/>
        </pc:sldMkLst>
        <pc:spChg chg="mod">
          <ac:chgData name="Michele Piccioni" userId="e0a63868-290f-4480-8ad7-f1e55815b60d" providerId="ADAL" clId="{804CADEF-C91D-4D62-8F94-4EF7E09D2215}" dt="2021-07-06T12:35:02.076" v="1643" actId="20577"/>
          <ac:spMkLst>
            <pc:docMk/>
            <pc:sldMk cId="1848183847" sldId="256"/>
            <ac:spMk id="2" creationId="{7675F0DE-05A7-417B-AEBD-01732F14CB01}"/>
          </ac:spMkLst>
        </pc:spChg>
      </pc:sldChg>
      <pc:sldChg chg="modSp mod">
        <pc:chgData name="Michele Piccioni" userId="e0a63868-290f-4480-8ad7-f1e55815b60d" providerId="ADAL" clId="{804CADEF-C91D-4D62-8F94-4EF7E09D2215}" dt="2021-07-07T08:21:42.599" v="1736" actId="20577"/>
        <pc:sldMkLst>
          <pc:docMk/>
          <pc:sldMk cId="326728112" sldId="257"/>
        </pc:sldMkLst>
        <pc:spChg chg="mod">
          <ac:chgData name="Michele Piccioni" userId="e0a63868-290f-4480-8ad7-f1e55815b60d" providerId="ADAL" clId="{804CADEF-C91D-4D62-8F94-4EF7E09D2215}" dt="2021-07-06T12:27:50.258" v="1298" actId="20577"/>
          <ac:spMkLst>
            <pc:docMk/>
            <pc:sldMk cId="326728112" sldId="257"/>
            <ac:spMk id="2" creationId="{8BDF463D-C542-4DE4-88FF-5A2B5E1478F3}"/>
          </ac:spMkLst>
        </pc:spChg>
        <pc:spChg chg="mod">
          <ac:chgData name="Michele Piccioni" userId="e0a63868-290f-4480-8ad7-f1e55815b60d" providerId="ADAL" clId="{804CADEF-C91D-4D62-8F94-4EF7E09D2215}" dt="2021-07-07T08:21:42.599" v="1736" actId="20577"/>
          <ac:spMkLst>
            <pc:docMk/>
            <pc:sldMk cId="326728112" sldId="257"/>
            <ac:spMk id="3" creationId="{7B0B156B-AC73-4583-9C42-A80FBB87CF8D}"/>
          </ac:spMkLst>
        </pc:spChg>
      </pc:sldChg>
      <pc:sldChg chg="modSp mod">
        <pc:chgData name="Michele Piccioni" userId="e0a63868-290f-4480-8ad7-f1e55815b60d" providerId="ADAL" clId="{804CADEF-C91D-4D62-8F94-4EF7E09D2215}" dt="2021-07-07T08:21:25.983" v="1710" actId="20577"/>
        <pc:sldMkLst>
          <pc:docMk/>
          <pc:sldMk cId="1089433994" sldId="273"/>
        </pc:sldMkLst>
        <pc:spChg chg="mod">
          <ac:chgData name="Michele Piccioni" userId="e0a63868-290f-4480-8ad7-f1e55815b60d" providerId="ADAL" clId="{804CADEF-C91D-4D62-8F94-4EF7E09D2215}" dt="2021-07-06T12:25:50.190" v="771" actId="20577"/>
          <ac:spMkLst>
            <pc:docMk/>
            <pc:sldMk cId="1089433994" sldId="273"/>
            <ac:spMk id="2" creationId="{8BDF463D-C542-4DE4-88FF-5A2B5E1478F3}"/>
          </ac:spMkLst>
        </pc:spChg>
        <pc:spChg chg="mod">
          <ac:chgData name="Michele Piccioni" userId="e0a63868-290f-4480-8ad7-f1e55815b60d" providerId="ADAL" clId="{804CADEF-C91D-4D62-8F94-4EF7E09D2215}" dt="2021-07-07T08:21:25.983" v="1710" actId="20577"/>
          <ac:spMkLst>
            <pc:docMk/>
            <pc:sldMk cId="1089433994" sldId="273"/>
            <ac:spMk id="3" creationId="{7B0B156B-AC73-4583-9C42-A80FBB87CF8D}"/>
          </ac:spMkLst>
        </pc:spChg>
      </pc:sldChg>
      <pc:sldChg chg="modSp mod">
        <pc:chgData name="Michele Piccioni" userId="e0a63868-290f-4480-8ad7-f1e55815b60d" providerId="ADAL" clId="{804CADEF-C91D-4D62-8F94-4EF7E09D2215}" dt="2021-07-07T08:21:14.528" v="1680" actId="20577"/>
        <pc:sldMkLst>
          <pc:docMk/>
          <pc:sldMk cId="66139893" sldId="274"/>
        </pc:sldMkLst>
        <pc:spChg chg="mod">
          <ac:chgData name="Michele Piccioni" userId="e0a63868-290f-4480-8ad7-f1e55815b60d" providerId="ADAL" clId="{804CADEF-C91D-4D62-8F94-4EF7E09D2215}" dt="2021-07-06T12:23:50.109" v="170" actId="20577"/>
          <ac:spMkLst>
            <pc:docMk/>
            <pc:sldMk cId="66139893" sldId="274"/>
            <ac:spMk id="2" creationId="{8BDF463D-C542-4DE4-88FF-5A2B5E1478F3}"/>
          </ac:spMkLst>
        </pc:spChg>
        <pc:spChg chg="mod">
          <ac:chgData name="Michele Piccioni" userId="e0a63868-290f-4480-8ad7-f1e55815b60d" providerId="ADAL" clId="{804CADEF-C91D-4D62-8F94-4EF7E09D2215}" dt="2021-07-07T08:21:14.528" v="1680" actId="20577"/>
          <ac:spMkLst>
            <pc:docMk/>
            <pc:sldMk cId="66139893" sldId="274"/>
            <ac:spMk id="3" creationId="{7B0B156B-AC73-4583-9C42-A80FBB87CF8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622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9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6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7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4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70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3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6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2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4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7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7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32495F0-C5CB-4823-AE70-EED61EBAB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675F0DE-05A7-417B-AEBD-01732F14C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1183" y="1143000"/>
            <a:ext cx="4846320" cy="2898648"/>
          </a:xfrm>
        </p:spPr>
        <p:txBody>
          <a:bodyPr>
            <a:normAutofit/>
          </a:bodyPr>
          <a:lstStyle/>
          <a:p>
            <a:r>
              <a:rPr lang="it-IT" sz="4000" dirty="0">
                <a:latin typeface="Arial Black" panose="020B0A04020102020204" pitchFamily="34" charset="0"/>
                <a:cs typeface="Times New Roman" panose="02020603050405020304" pitchFamily="18" charset="0"/>
              </a:rPr>
              <a:t>Integrazione borsa studenti laureati in corso. 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8B9C25-D80D-48EC-B83A-231219A80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82975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Immagine 1" descr="C:\Users\Brincivalli\Desktop\logo_rosso.png">
            <a:extLst>
              <a:ext uri="{FF2B5EF4-FFF2-40B4-BE49-F238E27FC236}">
                <a16:creationId xmlns:a16="http://schemas.microsoft.com/office/drawing/2014/main" id="{5DAD94B1-36F4-43EA-ADC3-B7F85B262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60956" y="1076963"/>
            <a:ext cx="5441001" cy="137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601CC70B-8875-45A1-8AFD-7D546E3C0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897" y="4177748"/>
            <a:ext cx="4824407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3242106B-2F73-413B-BC58-B7DDCDA3CD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60956" y="3327202"/>
            <a:ext cx="5238750" cy="294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183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969686"/>
            <a:ext cx="3538728" cy="1645920"/>
          </a:xfrm>
        </p:spPr>
        <p:txBody>
          <a:bodyPr>
            <a:normAutofit fontScale="90000"/>
          </a:bodyPr>
          <a:lstStyle/>
          <a:p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E’ prevista l’integrazione della borsa di studio?</a:t>
            </a: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419" y="484634"/>
            <a:ext cx="6592106" cy="157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3792" y="4142231"/>
            <a:ext cx="5870448" cy="216599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sz="1400" dirty="0">
                <a:cs typeface="Arial" panose="020B0604020202020204" pitchFamily="34" charset="0"/>
              </a:rPr>
              <a:t>Sì per lo studente che ha ottenuto la borsa di studio e che consegua la laurea entro la durata prevista dal proprio ordinamento didattico, beneficia di una integrazione in denaro.</a:t>
            </a:r>
          </a:p>
          <a:p>
            <a:pPr marL="0" indent="0">
              <a:buNone/>
            </a:pPr>
            <a:endParaRPr lang="it-IT" sz="14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39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4444332"/>
            <a:ext cx="3538728" cy="1645920"/>
          </a:xfrm>
        </p:spPr>
        <p:txBody>
          <a:bodyPr>
            <a:normAutofit fontScale="90000"/>
          </a:bodyPr>
          <a:lstStyle/>
          <a:p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A quanto ammonta l’integrazione della borsa?</a:t>
            </a: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417" y="770178"/>
            <a:ext cx="6592107" cy="1704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240" y="3244495"/>
            <a:ext cx="6129320" cy="2842027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it-IT" sz="1400" dirty="0">
                <a:cs typeface="Arial" panose="020B0604020202020204" pitchFamily="34" charset="0"/>
              </a:rPr>
              <a:t>L’integrazione in denaro è pari alla metà della quota contante della borsa ottenuta nell’ultimo anno di corso di studi.</a:t>
            </a:r>
          </a:p>
          <a:p>
            <a:pPr marL="0" indent="0">
              <a:buNone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Si provvederà alla formulazione di una graduatoria unica regionale, ordinata per voto, (agli studenti che avranno superato l’esame di laurea con 110 e lode sarà aggiunto un punto), a parità di voto di laurea in ordine crescente per valore (ISEE).</a:t>
            </a:r>
          </a:p>
          <a:p>
            <a:pPr marL="0" indent="0">
              <a:buNone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Considerate l’esiguità delle risorse destinate a tale beneficio potranno ottenere l’integrazione gli studenti vincitori di borsa (non vincitori di ulteriore borsa semestrale) che conseguono il titolo di laurea nella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prima sessione utile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prevista per l’anno accademico. Per gli studenti disabili il diritto a beneficiare del premio di laurea si determina con il conseguimento del titolo entro il 1° anno fuori corso.</a:t>
            </a:r>
          </a:p>
        </p:txBody>
      </p:sp>
    </p:spTree>
    <p:extLst>
      <p:ext uri="{BB962C8B-B14F-4D97-AF65-F5344CB8AC3E}">
        <p14:creationId xmlns:p14="http://schemas.microsoft.com/office/powerpoint/2010/main" val="1089433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429001"/>
            <a:ext cx="3538728" cy="2350362"/>
          </a:xfrm>
        </p:spPr>
        <p:txBody>
          <a:bodyPr>
            <a:normAutofit/>
          </a:bodyPr>
          <a:lstStyle/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E’ previsto un termine per fare la richiesta d’integrazione della borsa?</a:t>
            </a: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418" y="484633"/>
            <a:ext cx="6751904" cy="1617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9512" y="3266983"/>
            <a:ext cx="5824728" cy="2792019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it-IT" sz="1400" dirty="0">
                <a:cs typeface="Arial" panose="020B0604020202020204" pitchFamily="34" charset="0"/>
              </a:rPr>
              <a:t>Si, l’integrazione della borsa di studio può essere richiesta </a:t>
            </a:r>
            <a:r>
              <a:rPr lang="it-IT" sz="1400" b="1" dirty="0">
                <a:cs typeface="Arial" panose="020B0604020202020204" pitchFamily="34" charset="0"/>
              </a:rPr>
              <a:t>una sola volta </a:t>
            </a:r>
            <a:r>
              <a:rPr lang="it-IT" sz="1400" dirty="0">
                <a:cs typeface="Arial" panose="020B0604020202020204" pitchFamily="34" charset="0"/>
              </a:rPr>
              <a:t>a scelta dallo studente nel corso degli studi e la relativa richiesta deve essere presentata, entro e non oltre il </a:t>
            </a:r>
            <a:r>
              <a:rPr lang="it-IT" sz="1400" b="1" dirty="0">
                <a:cs typeface="Arial" panose="020B0604020202020204" pitchFamily="34" charset="0"/>
              </a:rPr>
              <a:t>termine previsto dal bando, </a:t>
            </a:r>
            <a:r>
              <a:rPr lang="it-IT" sz="1400" dirty="0">
                <a:cs typeface="Arial" panose="020B0604020202020204" pitchFamily="34" charset="0"/>
              </a:rPr>
              <a:t>compilando il modulo presente nella propria area riservata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28112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LeftStep">
      <a:dk1>
        <a:srgbClr val="000000"/>
      </a:dk1>
      <a:lt1>
        <a:srgbClr val="FFFFFF"/>
      </a:lt1>
      <a:dk2>
        <a:srgbClr val="311C1B"/>
      </a:dk2>
      <a:lt2>
        <a:srgbClr val="F0F2F3"/>
      </a:lt2>
      <a:accent1>
        <a:srgbClr val="E78129"/>
      </a:accent1>
      <a:accent2>
        <a:srgbClr val="D52017"/>
      </a:accent2>
      <a:accent3>
        <a:srgbClr val="E7296F"/>
      </a:accent3>
      <a:accent4>
        <a:srgbClr val="D517AD"/>
      </a:accent4>
      <a:accent5>
        <a:srgbClr val="C029E7"/>
      </a:accent5>
      <a:accent6>
        <a:srgbClr val="621BD6"/>
      </a:accent6>
      <a:hlink>
        <a:srgbClr val="3F84BF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Words>248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Neue Haas Grotesk Text Pro</vt:lpstr>
      <vt:lpstr>AccentBoxVTI</vt:lpstr>
      <vt:lpstr>Integrazione borsa studenti laureati in corso. </vt:lpstr>
      <vt:lpstr>E’ prevista l’integrazione della borsa di studio?</vt:lpstr>
      <vt:lpstr>A quanto ammonta l’integrazione della borsa?</vt:lpstr>
      <vt:lpstr>E’ previsto un termine per fare la richiesta d’integrazione della borsa?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SCADENZE</dc:title>
  <dc:creator>Caterina Rogante</dc:creator>
  <cp:lastModifiedBy>Andreina  Castelli</cp:lastModifiedBy>
  <cp:revision>37</cp:revision>
  <dcterms:created xsi:type="dcterms:W3CDTF">2021-07-05T09:06:43Z</dcterms:created>
  <dcterms:modified xsi:type="dcterms:W3CDTF">2023-06-29T15:18:12Z</dcterms:modified>
</cp:coreProperties>
</file>