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7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22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9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6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7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3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6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4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7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7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932495F0-C5CB-4823-AE70-EED61EBAB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675F0DE-05A7-417B-AEBD-01732F14C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183" y="2655345"/>
            <a:ext cx="4846320" cy="2270616"/>
          </a:xfrm>
        </p:spPr>
        <p:txBody>
          <a:bodyPr>
            <a:normAutofit fontScale="90000"/>
          </a:bodyPr>
          <a:lstStyle/>
          <a:p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  <a:t>CHI PUO’ </a:t>
            </a:r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  <a:t>FARE </a:t>
            </a:r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  <a:t>DOMANDA </a:t>
            </a:r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CB8B9C25-D80D-48EC-B83A-231219A80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82975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Immagine 1" descr="C:\Users\Brincivalli\Desktop\logo_rosso.png">
            <a:extLst>
              <a:ext uri="{FF2B5EF4-FFF2-40B4-BE49-F238E27FC236}">
                <a16:creationId xmlns:a16="http://schemas.microsoft.com/office/drawing/2014/main" id="{5DAD94B1-36F4-43EA-ADC3-B7F85B262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1183" y="1026740"/>
            <a:ext cx="5441001" cy="137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4">
            <a:extLst>
              <a:ext uri="{FF2B5EF4-FFF2-40B4-BE49-F238E27FC236}">
                <a16:creationId xmlns:a16="http://schemas.microsoft.com/office/drawing/2014/main" id="{601CC70B-8875-45A1-8AFD-7D546E3C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897" y="4177748"/>
            <a:ext cx="4824407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7" name="Video 36">
            <a:extLst>
              <a:ext uri="{FF2B5EF4-FFF2-40B4-BE49-F238E27FC236}">
                <a16:creationId xmlns:a16="http://schemas.microsoft.com/office/drawing/2014/main" id="{7D3008A0-5A62-41A1-AEFB-D470ACFAF9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1" r="21471"/>
          <a:stretch/>
        </p:blipFill>
        <p:spPr>
          <a:xfrm>
            <a:off x="6494499" y="1612490"/>
            <a:ext cx="5120630" cy="500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8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3429000"/>
            <a:ext cx="3777892" cy="2089317"/>
          </a:xfrm>
        </p:spPr>
        <p:txBody>
          <a:bodyPr>
            <a:normAutofit/>
          </a:bodyPr>
          <a:lstStyle/>
          <a:p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PUOI PRESENTARE DOMANDA SE VUOI ISCRIVERTI: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18" y="770179"/>
            <a:ext cx="4914227" cy="127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061" y="2068497"/>
            <a:ext cx="6381787" cy="4239724"/>
          </a:xfrm>
        </p:spPr>
        <p:txBody>
          <a:bodyPr anchor="ctr">
            <a:noAutofit/>
          </a:bodyPr>
          <a:lstStyle/>
          <a:p>
            <a:pPr marL="0" indent="0" algn="just">
              <a:spcBef>
                <a:spcPts val="200"/>
              </a:spcBef>
              <a:buNone/>
            </a:pPr>
            <a:r>
              <a:rPr lang="it-IT" sz="1200" b="1" dirty="0">
                <a:cs typeface="Arial" panose="020B0604020202020204" pitchFamily="34" charset="0"/>
              </a:rPr>
              <a:t>a</a:t>
            </a:r>
            <a:r>
              <a:rPr lang="it-IT" sz="1200" dirty="0">
                <a:cs typeface="Arial" panose="020B0604020202020204" pitchFamily="34" charset="0"/>
              </a:rPr>
              <a:t>) ai corsi di laurea di primo e secondo livello e di laurea magistrale a ciclo unico in attuazione del Decreto 509/99, sostituito dal Decreto Miur  n. 270 del 22/10/2004 (Università degli Studi di Camerino, Macerata, Urbino e Politecnica delle Marche di Ancona);  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it-IT" sz="1200" b="1" dirty="0">
                <a:cs typeface="Arial" panose="020B0604020202020204" pitchFamily="34" charset="0"/>
              </a:rPr>
              <a:t>b</a:t>
            </a:r>
            <a:r>
              <a:rPr lang="it-IT" sz="1200" dirty="0">
                <a:cs typeface="Arial" panose="020B0604020202020204" pitchFamily="34" charset="0"/>
              </a:rPr>
              <a:t>) ai corsi di primo e secondo livello previsti dalla legge di riforma delle istituzioni per l’alta formazione artistica e musicale di cui alla L. 508/99 (ISIA di Urbino, Accademia di Belle Arti di Urbino e Macerata, Conservatorio di musica di Pesaro e Fermo afferenti rispettivamente il presidio di Urbino e Macerata);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it-IT" sz="1200" b="1" dirty="0">
                <a:cs typeface="Arial" panose="020B0604020202020204" pitchFamily="34" charset="0"/>
              </a:rPr>
              <a:t>c</a:t>
            </a:r>
            <a:r>
              <a:rPr lang="it-IT" sz="1200" dirty="0">
                <a:cs typeface="Arial" panose="020B0604020202020204" pitchFamily="34" charset="0"/>
              </a:rPr>
              <a:t>) ai corsi </a:t>
            </a:r>
            <a:r>
              <a:rPr lang="it-IT" sz="1200" dirty="0" err="1">
                <a:cs typeface="Arial" panose="020B0604020202020204" pitchFamily="34" charset="0"/>
              </a:rPr>
              <a:t>Poliarte</a:t>
            </a:r>
            <a:r>
              <a:rPr lang="it-IT" sz="1200" dirty="0">
                <a:cs typeface="Arial" panose="020B0604020202020204" pitchFamily="34" charset="0"/>
              </a:rPr>
              <a:t> - Politecnico delle arti applicate all’impresa di cui al </a:t>
            </a:r>
            <a:r>
              <a:rPr lang="it-IT" sz="1200" dirty="0" err="1">
                <a:cs typeface="Arial" panose="020B0604020202020204" pitchFamily="34" charset="0"/>
              </a:rPr>
              <a:t>D.Miur</a:t>
            </a:r>
            <a:r>
              <a:rPr lang="it-IT" sz="1200" dirty="0">
                <a:cs typeface="Arial" panose="020B0604020202020204" pitchFamily="34" charset="0"/>
              </a:rPr>
              <a:t> n. 623/2016 e alla convenzione DDPF n. 14 del 07/03/2017;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it-IT" sz="1200" b="1" dirty="0">
                <a:cs typeface="Arial" panose="020B0604020202020204" pitchFamily="34" charset="0"/>
              </a:rPr>
              <a:t>d</a:t>
            </a:r>
            <a:r>
              <a:rPr lang="it-IT" sz="1200" dirty="0">
                <a:cs typeface="Arial" panose="020B0604020202020204" pitchFamily="34" charset="0"/>
              </a:rPr>
              <a:t>) ai corsi di specializzazione di durata </a:t>
            </a:r>
            <a:r>
              <a:rPr lang="it-IT" sz="1200" b="1" dirty="0">
                <a:cs typeface="Arial" panose="020B0604020202020204" pitchFamily="34" charset="0"/>
              </a:rPr>
              <a:t>almeno biennale attivati </a:t>
            </a:r>
            <a:r>
              <a:rPr lang="it-IT" sz="1200" dirty="0">
                <a:cs typeface="Arial" panose="020B0604020202020204" pitchFamily="34" charset="0"/>
              </a:rPr>
              <a:t>presso le sedi universitarie di Urbino Macerata Ancona e Camerino (ad eccezione di quelli dell’area medica di cui al Dlgs 4 agosto 1999, n. 368);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it-IT" sz="1200" b="1" dirty="0">
                <a:cs typeface="Arial" panose="020B0604020202020204" pitchFamily="34" charset="0"/>
              </a:rPr>
              <a:t>e</a:t>
            </a:r>
            <a:r>
              <a:rPr lang="it-IT" sz="1200" dirty="0">
                <a:cs typeface="Arial" panose="020B0604020202020204" pitchFamily="34" charset="0"/>
              </a:rPr>
              <a:t>) ai corsi di dottorato di ricerca eventualmente attivati dalle università ai sensi del Decreto Legislativo 3 luglio 1998, n. 210, art. 4, a condizione che l’iscritto non benefici della borsa di studio di cui al Decreto Ministeriale n. 224/99 o di altra analoga provvidenza; 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it-IT" sz="1200" b="1" dirty="0">
                <a:cs typeface="Arial" panose="020B0604020202020204" pitchFamily="34" charset="0"/>
              </a:rPr>
              <a:t>f</a:t>
            </a:r>
            <a:r>
              <a:rPr lang="it-IT" sz="1200" dirty="0">
                <a:cs typeface="Arial" panose="020B0604020202020204" pitchFamily="34" charset="0"/>
              </a:rPr>
              <a:t>) alla Scuola Superiore per Mediatori Linguistici di Ancona, riconosciuta con decreto MIUR  24-09-2003 e di Fermo salvo la stipula della convenzione con la Regione Marche.</a:t>
            </a:r>
          </a:p>
        </p:txBody>
      </p:sp>
    </p:spTree>
    <p:extLst>
      <p:ext uri="{BB962C8B-B14F-4D97-AF65-F5344CB8AC3E}">
        <p14:creationId xmlns:p14="http://schemas.microsoft.com/office/powerpoint/2010/main" val="32672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444332"/>
            <a:ext cx="3538728" cy="1645920"/>
          </a:xfrm>
        </p:spPr>
        <p:txBody>
          <a:bodyPr>
            <a:normAutofit/>
          </a:bodyPr>
          <a:lstStyle/>
          <a:p>
            <a: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  <a:t>CHI NON PUO’ </a:t>
            </a: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  <a:t>PRESENTARE DOMANDA DI BORSA DI STUDIO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7785" y="770178"/>
            <a:ext cx="4973004" cy="125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3429001"/>
            <a:ext cx="6007608" cy="2815766"/>
          </a:xfrm>
        </p:spPr>
        <p:txBody>
          <a:bodyPr anchor="ctr"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chi si iscrive di nuovo avendo già conseguito un titolo di studi (laurea o diploma) di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pari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superiore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livello.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chi risulta ripetente o iscritto fuori corso intermedio;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chi rientra tra le altre cause di esclusione indicate nell’articolo del Bando di concorso «CAUSE DI ESCLUSIONE</a:t>
            </a:r>
            <a:r>
              <a:rPr lang="it-IT" sz="1500" dirty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2300490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135" y="2716567"/>
            <a:ext cx="3549224" cy="2796466"/>
          </a:xfrm>
        </p:spPr>
        <p:txBody>
          <a:bodyPr>
            <a:no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HO UN ISEE CHE SUPERA IL LIMITE MASSIMO PREVISTO DAL BANDO BORSA DI STUDIO, POSSO RICHIEDERE L’ALLOGGIO? </a:t>
            </a:r>
            <a:b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409" y="770177"/>
            <a:ext cx="4738539" cy="119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496" y="1766656"/>
            <a:ext cx="6622973" cy="464302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it-IT" sz="1400" dirty="0">
                <a:cs typeface="Arial" panose="020B0604020202020204" pitchFamily="34" charset="0"/>
              </a:rPr>
              <a:t>Sì, puoi presentare domanda per il servizio alloggio compilando la </a:t>
            </a:r>
            <a:r>
              <a:rPr lang="it-IT" sz="1400" b="1" dirty="0">
                <a:cs typeface="Arial" panose="020B0604020202020204" pitchFamily="34" charset="0"/>
              </a:rPr>
              <a:t>domanda di BORSA DI STUDIO e SERVIZIO ALLOGGIO </a:t>
            </a:r>
            <a:r>
              <a:rPr lang="it-IT" sz="1400" dirty="0">
                <a:cs typeface="Arial" panose="020B0604020202020204" pitchFamily="34" charset="0"/>
              </a:rPr>
              <a:t>(leggi tutorial «</a:t>
            </a:r>
            <a:r>
              <a:rPr lang="it-IT" sz="1400" i="1" dirty="0">
                <a:cs typeface="Arial" panose="020B0604020202020204" pitchFamily="34" charset="0"/>
              </a:rPr>
              <a:t>Come fare domanda</a:t>
            </a:r>
            <a:r>
              <a:rPr lang="it-IT" sz="1400" dirty="0">
                <a:cs typeface="Arial" panose="020B0604020202020204" pitchFamily="34" charset="0"/>
              </a:rPr>
              <a:t>»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it-IT" sz="1400" dirty="0">
                <a:cs typeface="Arial" panose="020B0604020202020204" pitchFamily="34" charset="0"/>
              </a:rPr>
              <a:t>Le graduatorie degli studenti idonei al beneficio sono compilate secondo il seguente ordine di successione: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it-IT" sz="1400" dirty="0">
                <a:cs typeface="Arial" panose="020B0604020202020204" pitchFamily="34" charset="0"/>
              </a:rPr>
              <a:t>1. studenti vincitori di borsa di studio;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it-IT" sz="1400" dirty="0">
                <a:cs typeface="Arial" panose="020B0604020202020204" pitchFamily="34" charset="0"/>
              </a:rPr>
              <a:t>2. studenti idonei alla borsa di studio ma esclusi dal beneficio per mancanza di fondi;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it-IT" sz="1400" dirty="0">
                <a:cs typeface="Arial" panose="020B0604020202020204" pitchFamily="34" charset="0"/>
              </a:rPr>
              <a:t>3. studenti in possesso di tutti i requisiti economici e di merito richiesti per ottenere la Borsa di studio;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it-IT" sz="1400" dirty="0">
                <a:cs typeface="Arial" panose="020B0604020202020204" pitchFamily="34" charset="0"/>
              </a:rPr>
              <a:t>4. studenti iscritti fino al primo anno fuori corso privi di alcuno o di tutti i requisiti di merito e/o economici di cui agli artt. 7 e 8 del Bando;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it-IT" sz="1400" dirty="0">
                <a:cs typeface="Arial" panose="020B0604020202020204" pitchFamily="34" charset="0"/>
              </a:rPr>
              <a:t>5. studenti iscritti ad anni successivi al primo fuori corso che verranno inseriti in graduatoria con indicatore di merito uguale a zero e saranno quindi ordinati secondo un ordine crescente di Isee;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it-IT" sz="1400" dirty="0">
                <a:cs typeface="Arial" panose="020B0604020202020204" pitchFamily="34" charset="0"/>
              </a:rPr>
              <a:t>6. Studenti che non hanno presentato Isee o non sono in possesso di un Isee valido che verranno inseriti in graduatoria con un Isee figurativo di 100.000 euro e saranno ordinati secondo le regole stabilite </a:t>
            </a:r>
            <a:r>
              <a:rPr lang="it-IT" sz="1400">
                <a:cs typeface="Arial" panose="020B0604020202020204" pitchFamily="34" charset="0"/>
              </a:rPr>
              <a:t>dal bando</a:t>
            </a:r>
            <a:endParaRPr lang="it-IT" sz="1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1440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311C1B"/>
      </a:dk2>
      <a:lt2>
        <a:srgbClr val="F0F2F3"/>
      </a:lt2>
      <a:accent1>
        <a:srgbClr val="E78129"/>
      </a:accent1>
      <a:accent2>
        <a:srgbClr val="D52017"/>
      </a:accent2>
      <a:accent3>
        <a:srgbClr val="E7296F"/>
      </a:accent3>
      <a:accent4>
        <a:srgbClr val="D517AD"/>
      </a:accent4>
      <a:accent5>
        <a:srgbClr val="C029E7"/>
      </a:accent5>
      <a:accent6>
        <a:srgbClr val="621BD6"/>
      </a:accent6>
      <a:hlink>
        <a:srgbClr val="3F84B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</TotalTime>
  <Words>559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Neue Haas Grotesk Text Pro</vt:lpstr>
      <vt:lpstr>Wingdings</vt:lpstr>
      <vt:lpstr>AccentBoxVTI</vt:lpstr>
      <vt:lpstr>      CHI PUO’  FARE  DOMANDA </vt:lpstr>
      <vt:lpstr>PUOI PRESENTARE DOMANDA SE VUOI ISCRIVERTI:</vt:lpstr>
      <vt:lpstr>CHI NON PUO’  PRESENTARE DOMANDA DI BORSA DI STUDIO</vt:lpstr>
      <vt:lpstr>HO UN ISEE CHE SUPERA IL LIMITE MASSIMO PREVISTO DAL BANDO BORSA DI STUDIO, POSSO RICHIEDERE L’ALLOGGIO?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SCADENZE</dc:title>
  <dc:creator>Caterina Rogante</dc:creator>
  <cp:lastModifiedBy>Andreina  Castelli</cp:lastModifiedBy>
  <cp:revision>53</cp:revision>
  <dcterms:created xsi:type="dcterms:W3CDTF">2021-07-05T09:06:43Z</dcterms:created>
  <dcterms:modified xsi:type="dcterms:W3CDTF">2023-07-04T16:00:04Z</dcterms:modified>
</cp:coreProperties>
</file>