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67" r:id="rId5"/>
    <p:sldId id="271" r:id="rId6"/>
    <p:sldId id="272" r:id="rId7"/>
    <p:sldId id="273" r:id="rId8"/>
    <p:sldId id="264" r:id="rId9"/>
    <p:sldId id="274" r:id="rId10"/>
    <p:sldId id="268" r:id="rId11"/>
    <p:sldId id="269" r:id="rId12"/>
    <p:sldId id="275"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6" d="100"/>
          <a:sy n="86" d="100"/>
        </p:scale>
        <p:origin x="4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7/4/2023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22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022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2476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7837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53844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7/4/2023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035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7/4/2023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36443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83206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8494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7/4/2023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29674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7/4/2023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27837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222877346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932495F0-C5CB-4823-AE70-EED61EBAB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675F0DE-05A7-417B-AEBD-01732F14CB01}"/>
              </a:ext>
            </a:extLst>
          </p:cNvPr>
          <p:cNvSpPr>
            <a:spLocks noGrp="1"/>
          </p:cNvSpPr>
          <p:nvPr>
            <p:ph type="ctrTitle"/>
          </p:nvPr>
        </p:nvSpPr>
        <p:spPr>
          <a:xfrm>
            <a:off x="851183" y="2655344"/>
            <a:ext cx="4846320" cy="2555847"/>
          </a:xfrm>
        </p:spPr>
        <p:txBody>
          <a:bodyPr>
            <a:normAutofit fontScale="90000"/>
          </a:bodyPr>
          <a:lstStyle/>
          <a:p>
            <a:br>
              <a:rPr lang="it-IT" sz="3400" dirty="0">
                <a:latin typeface="Arial Black" panose="020B0A04020102020204" pitchFamily="34" charset="0"/>
                <a:cs typeface="Times New Roman" panose="02020603050405020304" pitchFamily="18" charset="0"/>
              </a:rPr>
            </a:br>
            <a:br>
              <a:rPr lang="it-IT" sz="3400" dirty="0">
                <a:latin typeface="Arial Black" panose="020B0A04020102020204" pitchFamily="34" charset="0"/>
                <a:cs typeface="Times New Roman" panose="02020603050405020304" pitchFamily="18" charset="0"/>
              </a:rPr>
            </a:br>
            <a:br>
              <a:rPr lang="it-IT" sz="3400" dirty="0">
                <a:latin typeface="Arial Black" panose="020B0A04020102020204" pitchFamily="34" charset="0"/>
                <a:cs typeface="Times New Roman" panose="02020603050405020304" pitchFamily="18" charset="0"/>
              </a:rPr>
            </a:br>
            <a:r>
              <a:rPr lang="it-IT" sz="3400" dirty="0">
                <a:latin typeface="Arial Black" panose="020B0A04020102020204" pitchFamily="34" charset="0"/>
                <a:cs typeface="Times New Roman" panose="02020603050405020304" pitchFamily="18" charset="0"/>
              </a:rPr>
              <a:t>NEWS BANDO BORSA DI STUDIO 2023/2024 </a:t>
            </a:r>
          </a:p>
        </p:txBody>
      </p:sp>
      <p:sp>
        <p:nvSpPr>
          <p:cNvPr id="1029" name="Rectangle 72">
            <a:extLst>
              <a:ext uri="{FF2B5EF4-FFF2-40B4-BE49-F238E27FC236}">
                <a16:creationId xmlns:a16="http://schemas.microsoft.com/office/drawing/2014/main" id="{CB8B9C25-D80D-48EC-B83A-231219A80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82975"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Immagine 1" descr="C:\Users\Brincivalli\Desktop\logo_rosso.png">
            <a:extLst>
              <a:ext uri="{FF2B5EF4-FFF2-40B4-BE49-F238E27FC236}">
                <a16:creationId xmlns:a16="http://schemas.microsoft.com/office/drawing/2014/main" id="{5DAD94B1-36F4-43EA-ADC3-B7F85B262EA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1183" y="1026740"/>
            <a:ext cx="5441001" cy="13738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74">
            <a:extLst>
              <a:ext uri="{FF2B5EF4-FFF2-40B4-BE49-F238E27FC236}">
                <a16:creationId xmlns:a16="http://schemas.microsoft.com/office/drawing/2014/main" id="{601CC70B-8875-45A1-8AFD-7D546E3C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897" y="4177748"/>
            <a:ext cx="4824407"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7" name="Video 36">
            <a:extLst>
              <a:ext uri="{FF2B5EF4-FFF2-40B4-BE49-F238E27FC236}">
                <a16:creationId xmlns:a16="http://schemas.microsoft.com/office/drawing/2014/main" id="{7D3008A0-5A62-41A1-AEFB-D470ACFAF9D3}"/>
              </a:ext>
            </a:extLst>
          </p:cNvPr>
          <p:cNvPicPr>
            <a:picLocks noChangeAspect="1"/>
          </p:cNvPicPr>
          <p:nvPr/>
        </p:nvPicPr>
        <p:blipFill>
          <a:blip r:embed="rId3">
            <a:extLst>
              <a:ext uri="{28A0092B-C50C-407E-A947-70E740481C1C}">
                <a14:useLocalDpi xmlns:a14="http://schemas.microsoft.com/office/drawing/2010/main" val="0"/>
              </a:ext>
            </a:extLst>
          </a:blip>
          <a:srcRect l="2793" r="2793"/>
          <a:stretch/>
        </p:blipFill>
        <p:spPr>
          <a:xfrm>
            <a:off x="6494499" y="1612490"/>
            <a:ext cx="5120630" cy="5003247"/>
          </a:xfrm>
          <a:prstGeom prst="rect">
            <a:avLst/>
          </a:prstGeom>
        </p:spPr>
      </p:pic>
    </p:spTree>
    <p:extLst>
      <p:ext uri="{BB962C8B-B14F-4D97-AF65-F5344CB8AC3E}">
        <p14:creationId xmlns:p14="http://schemas.microsoft.com/office/powerpoint/2010/main" val="184818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4" y="2782957"/>
            <a:ext cx="3741085" cy="2729947"/>
          </a:xfrm>
        </p:spPr>
        <p:txBody>
          <a:bodyPr>
            <a:noAutofit/>
          </a:bodyPr>
          <a:lstStyle/>
          <a:p>
            <a:r>
              <a:rPr lang="it-IT" sz="2000" dirty="0">
                <a:latin typeface="Arial" panose="020B0604020202020204" pitchFamily="34" charset="0"/>
                <a:cs typeface="Arial" panose="020B0604020202020204" pitchFamily="34" charset="0"/>
              </a:rPr>
              <a:t>IMMATRICOLAZIONE ANNO PRECEDENTE AL 2023/2024 A CUI E’ SEGUITA UNA RINUNCIA AGLI STUDI</a:t>
            </a:r>
            <a:r>
              <a:rPr lang="it-IT" sz="2400" dirty="0">
                <a:latin typeface="Arial" panose="020B0604020202020204" pitchFamily="34" charset="0"/>
                <a:cs typeface="Arial" panose="020B0604020202020204" pitchFamily="34" charset="0"/>
              </a:rPr>
              <a:t>: POSSO CHIEDERE L’AZZERAMENTO DELLA CARRIERA?</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7"/>
            <a:ext cx="5857382" cy="14789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2639095"/>
            <a:ext cx="6400075" cy="3447427"/>
          </a:xfrm>
        </p:spPr>
        <p:txBody>
          <a:bodyPr anchor="ctr">
            <a:noAutofit/>
          </a:bodyPr>
          <a:lstStyle/>
          <a:p>
            <a:pPr marL="0" indent="0" algn="just">
              <a:lnSpc>
                <a:spcPct val="100000"/>
              </a:lnSpc>
              <a:buNone/>
            </a:pPr>
            <a:r>
              <a:rPr lang="it-IT" sz="1600" dirty="0">
                <a:latin typeface="Arial" panose="020B0604020202020204" pitchFamily="34" charset="0"/>
                <a:cs typeface="Arial" panose="020B0604020202020204" pitchFamily="34" charset="0"/>
              </a:rPr>
              <a:t>Sì. L’anzianità universitaria viene azzerata per una sola volta in caso di </a:t>
            </a:r>
            <a:r>
              <a:rPr lang="it-IT" sz="1600" b="1" dirty="0">
                <a:latin typeface="Arial" panose="020B0604020202020204" pitchFamily="34" charset="0"/>
                <a:cs typeface="Arial" panose="020B0604020202020204" pitchFamily="34" charset="0"/>
              </a:rPr>
              <a:t>rinuncia irrevocabile agli studi al primo anno</a:t>
            </a:r>
            <a:r>
              <a:rPr lang="it-IT" sz="1600" dirty="0">
                <a:latin typeface="Arial" panose="020B0604020202020204" pitchFamily="34" charset="0"/>
                <a:cs typeface="Arial" panose="020B0604020202020204" pitchFamily="34" charset="0"/>
              </a:rPr>
              <a:t>. Con l’ammissione nuovamente ad un primo anno lo studente ha titolo per concorrere alla concessione della borsa, a condizione che abbia </a:t>
            </a:r>
            <a:r>
              <a:rPr lang="it-IT" sz="1600" b="1" dirty="0">
                <a:latin typeface="Arial" panose="020B0604020202020204" pitchFamily="34" charset="0"/>
                <a:cs typeface="Arial" panose="020B0604020202020204" pitchFamily="34" charset="0"/>
              </a:rPr>
              <a:t>restituito la borsa precedentemente percepita </a:t>
            </a:r>
            <a:r>
              <a:rPr lang="it-IT" sz="1600" dirty="0">
                <a:latin typeface="Arial" panose="020B0604020202020204" pitchFamily="34" charset="0"/>
                <a:cs typeface="Arial" panose="020B0604020202020204" pitchFamily="34" charset="0"/>
              </a:rPr>
              <a:t>per lo stesso anno di corso e che sia in possesso dei requisiti richiesti. </a:t>
            </a:r>
          </a:p>
          <a:p>
            <a:pPr marL="0" indent="0" algn="just">
              <a:lnSpc>
                <a:spcPct val="100000"/>
              </a:lnSpc>
              <a:buNone/>
            </a:pPr>
            <a:r>
              <a:rPr lang="it-IT" sz="1600" b="1" dirty="0">
                <a:latin typeface="Arial" panose="020B0604020202020204" pitchFamily="34" charset="0"/>
                <a:cs typeface="Arial" panose="020B0604020202020204" pitchFamily="34" charset="0"/>
              </a:rPr>
              <a:t>I crediti riconosciuti del vecchio corso </a:t>
            </a:r>
            <a:r>
              <a:rPr lang="it-IT" sz="1600" dirty="0">
                <a:latin typeface="Arial" panose="020B0604020202020204" pitchFamily="34" charset="0"/>
                <a:cs typeface="Arial" panose="020B0604020202020204" pitchFamily="34" charset="0"/>
              </a:rPr>
              <a:t>da parte dell’Ateneo, per il quale viene perfezionata la nuova immatricolazione, </a:t>
            </a:r>
            <a:r>
              <a:rPr lang="it-IT" sz="1600" b="1" dirty="0">
                <a:latin typeface="Arial" panose="020B0604020202020204" pitchFamily="34" charset="0"/>
                <a:cs typeface="Arial" panose="020B0604020202020204" pitchFamily="34" charset="0"/>
              </a:rPr>
              <a:t>non possono essere considerati ai fini del conseguimento del merito </a:t>
            </a:r>
            <a:r>
              <a:rPr lang="it-IT" sz="1600" dirty="0">
                <a:latin typeface="Arial" panose="020B0604020202020204" pitchFamily="34" charset="0"/>
                <a:cs typeface="Arial" panose="020B0604020202020204" pitchFamily="34" charset="0"/>
              </a:rPr>
              <a:t>per la conferma della borsa di studio e neppure per l’accesso ai benefici negli anni successivi.</a:t>
            </a:r>
          </a:p>
        </p:txBody>
      </p:sp>
    </p:spTree>
    <p:extLst>
      <p:ext uri="{BB962C8B-B14F-4D97-AF65-F5344CB8AC3E}">
        <p14:creationId xmlns:p14="http://schemas.microsoft.com/office/powerpoint/2010/main" val="387908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2782957"/>
            <a:ext cx="4211222" cy="2729947"/>
          </a:xfrm>
        </p:spPr>
        <p:txBody>
          <a:bodyPr>
            <a:noAutofit/>
          </a:bodyPr>
          <a:lstStyle/>
          <a:p>
            <a:r>
              <a:rPr lang="it-IT" sz="2400" dirty="0">
                <a:latin typeface="Arial" panose="020B0604020202020204" pitchFamily="34" charset="0"/>
                <a:cs typeface="Arial" panose="020B0604020202020204" pitchFamily="34" charset="0"/>
              </a:rPr>
              <a:t>ISCRIZIONE CONTEMPORANEAMENTE A PIU’ CORSI DI STUDIO, </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7"/>
            <a:ext cx="5338492" cy="13479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2192785"/>
            <a:ext cx="6400075" cy="3893738"/>
          </a:xfrm>
        </p:spPr>
        <p:txBody>
          <a:bodyPr anchor="ctr">
            <a:noAutofit/>
          </a:bodyPr>
          <a:lstStyle/>
          <a:p>
            <a:pPr marL="0" indent="0" algn="just">
              <a:lnSpc>
                <a:spcPct val="100000"/>
              </a:lnSpc>
              <a:buNone/>
            </a:pPr>
            <a:r>
              <a:rPr lang="it-IT" sz="1400" dirty="0">
                <a:latin typeface="Arial" panose="020B0604020202020204" pitchFamily="34" charset="0"/>
                <a:cs typeface="Arial" panose="020B0604020202020204" pitchFamily="34" charset="0"/>
              </a:rPr>
              <a:t>Lo studente che si iscrive contemporaneamente a due corsi di studio ai sensi della Legge n. 33 del 12/4/2022 </a:t>
            </a:r>
            <a:r>
              <a:rPr lang="it-IT" sz="1400" b="1" dirty="0">
                <a:latin typeface="Arial" panose="020B0604020202020204" pitchFamily="34" charset="0"/>
                <a:cs typeface="Arial" panose="020B0604020202020204" pitchFamily="34" charset="0"/>
              </a:rPr>
              <a:t>deve individuare una delle due iscrizioni </a:t>
            </a:r>
            <a:r>
              <a:rPr lang="it-IT" sz="1400" dirty="0">
                <a:latin typeface="Arial" panose="020B0604020202020204" pitchFamily="34" charset="0"/>
                <a:cs typeface="Arial" panose="020B0604020202020204" pitchFamily="34" charset="0"/>
              </a:rPr>
              <a:t>come riferimento per accedere al beneficio della borsa di studio per tutto il periodo di contemporanea iscrizione ai due corsi di studio. </a:t>
            </a:r>
            <a:r>
              <a:rPr lang="it-IT" sz="1400" b="1" dirty="0">
                <a:latin typeface="Arial" panose="020B0604020202020204" pitchFamily="34" charset="0"/>
                <a:cs typeface="Arial" panose="020B0604020202020204" pitchFamily="34" charset="0"/>
              </a:rPr>
              <a:t>Lo studente già iscritto ad un corso di studi in anni successivi al primo non può individuare,</a:t>
            </a:r>
            <a:r>
              <a:rPr lang="it-IT" sz="1400" dirty="0">
                <a:latin typeface="Arial" panose="020B0604020202020204" pitchFamily="34" charset="0"/>
                <a:cs typeface="Arial" panose="020B0604020202020204" pitchFamily="34" charset="0"/>
              </a:rPr>
              <a:t> quale riferimento ai fini dei benefici per il diritto allo studio, la seconda iscrizione. </a:t>
            </a:r>
          </a:p>
          <a:p>
            <a:pPr marL="0" indent="0" algn="just">
              <a:lnSpc>
                <a:spcPct val="100000"/>
              </a:lnSpc>
              <a:buNone/>
            </a:pPr>
            <a:r>
              <a:rPr lang="it-IT" sz="1400" dirty="0">
                <a:latin typeface="Arial" panose="020B0604020202020204" pitchFamily="34" charset="0"/>
                <a:cs typeface="Arial" panose="020B0604020202020204" pitchFamily="34" charset="0"/>
              </a:rPr>
              <a:t>Al fine della maggiorazione dell’importo della borsa prevista dall’articolo 6, comma 3, del decreto del Ministro dell’università e della ricerca 17 dicembre 2021, n. 1320, </a:t>
            </a:r>
            <a:r>
              <a:rPr lang="it-IT" sz="1400" b="1" dirty="0">
                <a:latin typeface="Arial" panose="020B0604020202020204" pitchFamily="34" charset="0"/>
                <a:cs typeface="Arial" panose="020B0604020202020204" pitchFamily="34" charset="0"/>
              </a:rPr>
              <a:t>lo studente deve mantenere per entrambi i corsi </a:t>
            </a:r>
            <a:r>
              <a:rPr lang="it-IT" sz="1400" dirty="0">
                <a:latin typeface="Arial" panose="020B0604020202020204" pitchFamily="34" charset="0"/>
                <a:cs typeface="Arial" panose="020B0604020202020204" pitchFamily="34" charset="0"/>
              </a:rPr>
              <a:t>di studio ai quali è iscritto </a:t>
            </a:r>
            <a:r>
              <a:rPr lang="it-IT" sz="1400" b="1" dirty="0">
                <a:latin typeface="Arial" panose="020B0604020202020204" pitchFamily="34" charset="0"/>
                <a:cs typeface="Arial" panose="020B0604020202020204" pitchFamily="34" charset="0"/>
              </a:rPr>
              <a:t>i requisiti di merito </a:t>
            </a:r>
            <a:r>
              <a:rPr lang="it-IT" sz="1400" dirty="0">
                <a:latin typeface="Arial" panose="020B0604020202020204" pitchFamily="34" charset="0"/>
                <a:cs typeface="Arial" panose="020B0604020202020204" pitchFamily="34" charset="0"/>
              </a:rPr>
              <a:t>previsti dal predetto decreto.</a:t>
            </a:r>
          </a:p>
        </p:txBody>
      </p:sp>
    </p:spTree>
    <p:extLst>
      <p:ext uri="{BB962C8B-B14F-4D97-AF65-F5344CB8AC3E}">
        <p14:creationId xmlns:p14="http://schemas.microsoft.com/office/powerpoint/2010/main" val="3117298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2782957"/>
            <a:ext cx="4211222" cy="2729947"/>
          </a:xfrm>
        </p:spPr>
        <p:txBody>
          <a:bodyPr>
            <a:noAutofit/>
          </a:bodyPr>
          <a:lstStyle/>
          <a:p>
            <a:r>
              <a:rPr lang="it-IT" sz="2400" dirty="0">
                <a:latin typeface="Arial" panose="020B0604020202020204" pitchFamily="34" charset="0"/>
                <a:cs typeface="Arial" panose="020B0604020202020204" pitchFamily="34" charset="0"/>
              </a:rPr>
              <a:t>COME ACCEDERE ALLE MENSE UNIVERSITARIE</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7"/>
            <a:ext cx="5338492" cy="13479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2192785"/>
            <a:ext cx="6400075" cy="3893738"/>
          </a:xfrm>
        </p:spPr>
        <p:txBody>
          <a:bodyPr anchor="ctr">
            <a:noAutofit/>
          </a:bodyPr>
          <a:lstStyle/>
          <a:p>
            <a:pPr>
              <a:lnSpc>
                <a:spcPct val="150000"/>
              </a:lnSpc>
              <a:spcAft>
                <a:spcPts val="800"/>
              </a:spcAft>
            </a:pPr>
            <a:r>
              <a:rPr lang="it-IT"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L’accesso al servizio ristorazione potrà avvenire mediante installazione e utilizzo dell’app “</a:t>
            </a:r>
            <a:r>
              <a:rPr lang="it-IT" sz="1800" kern="1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ERDIS.eat</a:t>
            </a:r>
            <a:r>
              <a:rPr lang="it-IT"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nel proprio dispositivo mobile, disponibile per il download negli store: Apple (App Store), Google (Play Store) e HUAWEI (HUAWEI </a:t>
            </a:r>
            <a:r>
              <a:rPr lang="it-IT" sz="1800" kern="1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AppGallery</a:t>
            </a:r>
            <a:r>
              <a:rPr lang="it-IT" sz="18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6899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205828-2B2B-2EA0-2548-D776716A4DAB}"/>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F926F6CE-E75E-8117-DA1B-82633A66C30E}"/>
              </a:ext>
            </a:extLst>
          </p:cNvPr>
          <p:cNvSpPr>
            <a:spLocks noGrp="1"/>
          </p:cNvSpPr>
          <p:nvPr>
            <p:ph idx="1"/>
          </p:nvPr>
        </p:nvSpPr>
        <p:spPr/>
        <p:txBody>
          <a:bodyPr/>
          <a:lstStyle/>
          <a:p>
            <a:pPr marL="0" indent="0" algn="ctr">
              <a:buNone/>
            </a:pPr>
            <a:r>
              <a:rPr lang="it-IT" b="1" dirty="0"/>
              <a:t>Il Bando Borsa di studio approvato dall’Erdis per l’a.a. 2023/2024 </a:t>
            </a:r>
          </a:p>
          <a:p>
            <a:pPr marL="0" indent="0" algn="ctr">
              <a:buNone/>
            </a:pPr>
            <a:r>
              <a:rPr lang="it-IT" b="1" dirty="0"/>
              <a:t>è cofinanziato nell’ambito del PNRR, da parte dell’Unione europea - iniziativa Next Generation EU - investimento 1.7 “Borse di studio per l'accesso all'università” della Missione 4 Componente 1 e dal FSE</a:t>
            </a:r>
            <a:r>
              <a:rPr lang="it-IT" dirty="0"/>
              <a:t>.</a:t>
            </a:r>
          </a:p>
        </p:txBody>
      </p:sp>
      <p:pic>
        <p:nvPicPr>
          <p:cNvPr id="4" name="Immagine 1" descr="C:\Users\Brincivalli\Desktop\logo_rosso.png">
            <a:extLst>
              <a:ext uri="{FF2B5EF4-FFF2-40B4-BE49-F238E27FC236}">
                <a16:creationId xmlns:a16="http://schemas.microsoft.com/office/drawing/2014/main" id="{B5886F75-C545-845F-C967-DA2D55C9CFB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06702" y="406845"/>
            <a:ext cx="7154072" cy="18494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a:extLst>
              <a:ext uri="{FF2B5EF4-FFF2-40B4-BE49-F238E27FC236}">
                <a16:creationId xmlns:a16="http://schemas.microsoft.com/office/drawing/2014/main" id="{74E92527-76D1-0B57-3188-5E4D5D935BEC}"/>
              </a:ext>
            </a:extLst>
          </p:cNvPr>
          <p:cNvPicPr>
            <a:picLocks noChangeAspect="1"/>
          </p:cNvPicPr>
          <p:nvPr/>
        </p:nvPicPr>
        <p:blipFill>
          <a:blip r:embed="rId3"/>
          <a:stretch>
            <a:fillRect/>
          </a:stretch>
        </p:blipFill>
        <p:spPr>
          <a:xfrm>
            <a:off x="2753167" y="4382262"/>
            <a:ext cx="6892929" cy="693420"/>
          </a:xfrm>
          <a:prstGeom prst="rect">
            <a:avLst/>
          </a:prstGeom>
        </p:spPr>
      </p:pic>
      <p:pic>
        <p:nvPicPr>
          <p:cNvPr id="6" name="Immagine 5">
            <a:extLst>
              <a:ext uri="{FF2B5EF4-FFF2-40B4-BE49-F238E27FC236}">
                <a16:creationId xmlns:a16="http://schemas.microsoft.com/office/drawing/2014/main" id="{DBE3029E-442F-A951-DD34-8538D1259F59}"/>
              </a:ext>
            </a:extLst>
          </p:cNvPr>
          <p:cNvPicPr>
            <a:picLocks noChangeAspect="1"/>
          </p:cNvPicPr>
          <p:nvPr/>
        </p:nvPicPr>
        <p:blipFill>
          <a:blip r:embed="rId4"/>
          <a:stretch>
            <a:fillRect/>
          </a:stretch>
        </p:blipFill>
        <p:spPr>
          <a:xfrm>
            <a:off x="3035935" y="5132070"/>
            <a:ext cx="6120130" cy="693420"/>
          </a:xfrm>
          <a:prstGeom prst="rect">
            <a:avLst/>
          </a:prstGeom>
        </p:spPr>
      </p:pic>
    </p:spTree>
    <p:extLst>
      <p:ext uri="{BB962C8B-B14F-4D97-AF65-F5344CB8AC3E}">
        <p14:creationId xmlns:p14="http://schemas.microsoft.com/office/powerpoint/2010/main" val="387854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4297" y="3429000"/>
            <a:ext cx="4130763" cy="2658822"/>
          </a:xfrm>
        </p:spPr>
        <p:txBody>
          <a:bodyPr>
            <a:normAutofit/>
          </a:bodyPr>
          <a:lstStyle/>
          <a:p>
            <a:r>
              <a:rPr lang="it-IT" sz="2700" dirty="0">
                <a:latin typeface="Arial" panose="020B0604020202020204" pitchFamily="34" charset="0"/>
                <a:cs typeface="Arial" panose="020B0604020202020204" pitchFamily="34" charset="0"/>
              </a:rPr>
              <a:t>IMPORTI BORSA </a:t>
            </a:r>
            <a:br>
              <a:rPr lang="it-IT" sz="2700" dirty="0">
                <a:latin typeface="Arial" panose="020B0604020202020204" pitchFamily="34" charset="0"/>
                <a:cs typeface="Arial" panose="020B0604020202020204" pitchFamily="34" charset="0"/>
              </a:rPr>
            </a:br>
            <a:r>
              <a:rPr lang="it-IT" sz="2700" dirty="0">
                <a:latin typeface="Arial" panose="020B0604020202020204" pitchFamily="34" charset="0"/>
                <a:cs typeface="Arial" panose="020B0604020202020204" pitchFamily="34" charset="0"/>
              </a:rPr>
              <a:t>A.A. 2023/2024: </a:t>
            </a:r>
            <a:endParaRPr lang="it-IT" sz="3200" dirty="0">
              <a:latin typeface="Arial" panose="020B0604020202020204" pitchFamily="34" charset="0"/>
              <a:cs typeface="Arial" panose="020B0604020202020204" pitchFamily="34" charset="0"/>
            </a:endParaRP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770178"/>
            <a:ext cx="5659952" cy="14631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75061" y="3428999"/>
            <a:ext cx="6381787" cy="2879221"/>
          </a:xfrm>
        </p:spPr>
        <p:txBody>
          <a:bodyPr anchor="ctr">
            <a:noAutofit/>
          </a:bodyPr>
          <a:lstStyle/>
          <a:p>
            <a:pPr marL="0" indent="0" algn="just">
              <a:spcBef>
                <a:spcPts val="200"/>
              </a:spcBef>
              <a:buNone/>
            </a:pPr>
            <a:r>
              <a:rPr lang="it-IT" sz="1600" dirty="0">
                <a:cs typeface="Arial" panose="020B0604020202020204" pitchFamily="34" charset="0"/>
              </a:rPr>
              <a:t>Gli importi minimi delle borse di studio sono aggiornati per l’anno accademico 2023/2024 per effetto della variazione dell’indice generale Istat dei prezzi al consumo per le famiglie di operai e impiegati corrispondente al valore pari a +8,1% e pertanto sono cosi definiti:</a:t>
            </a:r>
          </a:p>
          <a:p>
            <a:pPr marL="0" indent="0">
              <a:spcBef>
                <a:spcPts val="200"/>
              </a:spcBef>
              <a:buNone/>
            </a:pPr>
            <a:r>
              <a:rPr lang="it-IT" sz="1600" dirty="0">
                <a:cs typeface="Arial" panose="020B0604020202020204" pitchFamily="34" charset="0"/>
              </a:rPr>
              <a:t>a) studenti fuori sede </a:t>
            </a:r>
            <a:r>
              <a:rPr lang="it-IT" sz="1200" dirty="0">
                <a:cs typeface="Arial" panose="020B0604020202020204" pitchFamily="34" charset="0"/>
              </a:rPr>
              <a:t>(e studenti indipendenti (art.8.4 del bando)</a:t>
            </a:r>
            <a:r>
              <a:rPr lang="it-IT" sz="1600" dirty="0">
                <a:cs typeface="Arial" panose="020B0604020202020204" pitchFamily="34" charset="0"/>
              </a:rPr>
              <a:t>: € 6.656,52</a:t>
            </a:r>
          </a:p>
          <a:p>
            <a:pPr marL="0" indent="0" algn="just">
              <a:spcBef>
                <a:spcPts val="200"/>
              </a:spcBef>
              <a:buNone/>
            </a:pPr>
            <a:r>
              <a:rPr lang="it-IT" sz="1600" dirty="0">
                <a:cs typeface="Arial" panose="020B0604020202020204" pitchFamily="34" charset="0"/>
              </a:rPr>
              <a:t>b) studenti pendolari: € 3.889,99</a:t>
            </a:r>
          </a:p>
          <a:p>
            <a:pPr marL="0" indent="0" algn="just">
              <a:spcBef>
                <a:spcPts val="200"/>
              </a:spcBef>
              <a:buNone/>
            </a:pPr>
            <a:r>
              <a:rPr lang="it-IT" sz="1600" dirty="0">
                <a:cs typeface="Arial" panose="020B0604020202020204" pitchFamily="34" charset="0"/>
              </a:rPr>
              <a:t>c) studenti in sede: € 2.682,77</a:t>
            </a:r>
          </a:p>
          <a:p>
            <a:pPr marL="0" indent="0" algn="just">
              <a:spcBef>
                <a:spcPts val="200"/>
              </a:spcBef>
              <a:buNone/>
            </a:pPr>
            <a:r>
              <a:rPr lang="it-IT" sz="1200" dirty="0">
                <a:cs typeface="Arial" panose="020B0604020202020204" pitchFamily="34" charset="0"/>
              </a:rPr>
              <a:t>Studenti frequentanti corsi in teledidattica e sottoposti a regime di detenzione   € 2.682,77</a:t>
            </a:r>
          </a:p>
          <a:p>
            <a:pPr marL="0" indent="0" algn="just">
              <a:spcBef>
                <a:spcPts val="200"/>
              </a:spcBef>
              <a:buNone/>
            </a:pPr>
            <a:r>
              <a:rPr lang="it-IT" sz="1200" dirty="0">
                <a:cs typeface="Arial" panose="020B0604020202020204" pitchFamily="34" charset="0"/>
              </a:rPr>
              <a:t>Agli studenti ammessi ai corsi di dottorato è concessa la borsa di studio “fuori sede” indipendentemente dalla loro provenienza. </a:t>
            </a:r>
          </a:p>
          <a:p>
            <a:pPr marL="0" indent="0" algn="just">
              <a:spcBef>
                <a:spcPts val="200"/>
              </a:spcBef>
              <a:buNone/>
            </a:pPr>
            <a:endParaRPr lang="it-IT" sz="1600" dirty="0">
              <a:cs typeface="Arial" panose="020B0604020202020204" pitchFamily="34" charset="0"/>
            </a:endParaRPr>
          </a:p>
          <a:p>
            <a:pPr marL="0" indent="0" algn="just">
              <a:spcBef>
                <a:spcPts val="200"/>
              </a:spcBef>
              <a:buNone/>
            </a:pPr>
            <a:endParaRPr lang="it-IT"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72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58105"/>
            <a:ext cx="3549224" cy="2254928"/>
          </a:xfrm>
        </p:spPr>
        <p:txBody>
          <a:bodyPr>
            <a:noAutofit/>
          </a:bodyPr>
          <a:lstStyle/>
          <a:p>
            <a:r>
              <a:rPr lang="it-IT" sz="2400" dirty="0">
                <a:latin typeface="Arial" panose="020B0604020202020204" pitchFamily="34" charset="0"/>
                <a:cs typeface="Arial" panose="020B0604020202020204" pitchFamily="34" charset="0"/>
              </a:rPr>
              <a:t>IMPORTI BORSA </a:t>
            </a: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A.A. 2023/2024: </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7"/>
            <a:ext cx="4978236" cy="12570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865496" y="2166151"/>
            <a:ext cx="6622973" cy="3994951"/>
          </a:xfrm>
        </p:spPr>
        <p:txBody>
          <a:bodyPr anchor="ctr">
            <a:noAutofit/>
          </a:bodyPr>
          <a:lstStyle/>
          <a:p>
            <a:pPr marL="0" indent="0" algn="just">
              <a:lnSpc>
                <a:spcPct val="100000"/>
              </a:lnSpc>
              <a:spcBef>
                <a:spcPts val="300"/>
              </a:spcBef>
              <a:buNone/>
            </a:pPr>
            <a:r>
              <a:rPr lang="it-IT" sz="1400" dirty="0">
                <a:cs typeface="Arial" panose="020B0604020202020204" pitchFamily="34" charset="0"/>
              </a:rPr>
              <a:t>Restano invariate le maggiorazioni previste sugli importi sopra elencati:</a:t>
            </a:r>
          </a:p>
          <a:p>
            <a:pPr algn="just">
              <a:lnSpc>
                <a:spcPct val="100000"/>
              </a:lnSpc>
              <a:spcBef>
                <a:spcPts val="300"/>
              </a:spcBef>
            </a:pPr>
            <a:r>
              <a:rPr lang="it-IT" sz="1400" dirty="0">
                <a:cs typeface="Arial" panose="020B0604020202020204" pitchFamily="34" charset="0"/>
              </a:rPr>
              <a:t>studentesse iscritte ai corsi di studio in materie S.T.E.M. (Scienze, tecnologia, ingegneria e matematica): </a:t>
            </a:r>
            <a:r>
              <a:rPr lang="it-IT" sz="1400" b="1" dirty="0">
                <a:cs typeface="Arial" panose="020B0604020202020204" pitchFamily="34" charset="0"/>
              </a:rPr>
              <a:t>+ 20%;</a:t>
            </a:r>
          </a:p>
          <a:p>
            <a:pPr algn="just">
              <a:lnSpc>
                <a:spcPct val="100000"/>
              </a:lnSpc>
              <a:spcBef>
                <a:spcPts val="300"/>
              </a:spcBef>
            </a:pPr>
            <a:r>
              <a:rPr lang="it-IT" sz="1400" dirty="0" err="1">
                <a:cs typeface="Arial" panose="020B0604020202020204" pitchFamily="34" charset="0"/>
              </a:rPr>
              <a:t>isee</a:t>
            </a:r>
            <a:r>
              <a:rPr lang="it-IT" sz="1400" dirty="0">
                <a:cs typeface="Arial" panose="020B0604020202020204" pitchFamily="34" charset="0"/>
              </a:rPr>
              <a:t> inferiore o uguale al 50% della soglia massima </a:t>
            </a:r>
            <a:r>
              <a:rPr lang="it-IT" sz="1400" b="1" dirty="0">
                <a:cs typeface="Arial" panose="020B0604020202020204" pitchFamily="34" charset="0"/>
              </a:rPr>
              <a:t>+ 15%</a:t>
            </a:r>
          </a:p>
          <a:p>
            <a:pPr algn="just">
              <a:lnSpc>
                <a:spcPct val="100000"/>
              </a:lnSpc>
              <a:spcBef>
                <a:spcPts val="300"/>
              </a:spcBef>
            </a:pPr>
            <a:r>
              <a:rPr lang="it-IT" sz="1400" dirty="0">
                <a:cs typeface="Arial" panose="020B0604020202020204" pitchFamily="34" charset="0"/>
              </a:rPr>
              <a:t>iscrizione contemporanea a più corsi </a:t>
            </a:r>
            <a:r>
              <a:rPr lang="it-IT" sz="1400" b="1" dirty="0">
                <a:cs typeface="Arial" panose="020B0604020202020204" pitchFamily="34" charset="0"/>
              </a:rPr>
              <a:t>+ 20%</a:t>
            </a:r>
          </a:p>
          <a:p>
            <a:pPr marL="0" indent="0" algn="just">
              <a:lnSpc>
                <a:spcPct val="100000"/>
              </a:lnSpc>
              <a:spcBef>
                <a:spcPts val="300"/>
              </a:spcBef>
              <a:buNone/>
            </a:pPr>
            <a:endParaRPr lang="it-IT" sz="500" b="1" dirty="0">
              <a:cs typeface="Arial" panose="020B0604020202020204" pitchFamily="34" charset="0"/>
            </a:endParaRPr>
          </a:p>
          <a:p>
            <a:pPr marL="0" indent="0" algn="just">
              <a:lnSpc>
                <a:spcPct val="100000"/>
              </a:lnSpc>
              <a:spcBef>
                <a:spcPts val="300"/>
              </a:spcBef>
              <a:buNone/>
            </a:pPr>
            <a:r>
              <a:rPr lang="it-IT" sz="1400" dirty="0">
                <a:cs typeface="Arial" panose="020B0604020202020204" pitchFamily="34" charset="0"/>
              </a:rPr>
              <a:t>L’incremento del 20% della borsa per le studentesse STEM non è cumulabile con l’incremento del 15% previsto per gli studenti con livelli ISEE inferiori al 50% del limite massimo di riferimento.</a:t>
            </a:r>
          </a:p>
          <a:p>
            <a:pPr marL="0" indent="0" algn="just">
              <a:lnSpc>
                <a:spcPct val="100000"/>
              </a:lnSpc>
              <a:spcBef>
                <a:spcPts val="300"/>
              </a:spcBef>
              <a:buNone/>
            </a:pPr>
            <a:r>
              <a:rPr lang="it-IT" sz="1400" dirty="0">
                <a:cs typeface="Arial" panose="020B0604020202020204" pitchFamily="34" charset="0"/>
              </a:rPr>
              <a:t>Le borse concesse per il primo semestre oltre la durata legale dei corsi sono di un importo pari alla metà della borsa prevista in base alla condizione soggettiva dello studente beneficiario; i servizi, alloggio e mensa ottenuti, verranno erogati indicativamente dal 1 ottobre 2023 - 31 marzo 2024</a:t>
            </a:r>
            <a:r>
              <a:rPr lang="it-IT" sz="1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271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4297" y="3429000"/>
            <a:ext cx="4130763" cy="2089317"/>
          </a:xfrm>
        </p:spPr>
        <p:txBody>
          <a:bodyPr>
            <a:normAutofit/>
          </a:bodyPr>
          <a:lstStyle/>
          <a:p>
            <a:r>
              <a:rPr lang="it-IT" sz="2700" dirty="0">
                <a:latin typeface="Arial" panose="020B0604020202020204" pitchFamily="34" charset="0"/>
                <a:cs typeface="Arial" panose="020B0604020202020204" pitchFamily="34" charset="0"/>
              </a:rPr>
              <a:t>NOVITÀ PER CHI PUO’ RICHIEDERE LA BORSA DI STUDIO</a:t>
            </a:r>
            <a:endParaRPr lang="it-IT" sz="3200" dirty="0">
              <a:latin typeface="Arial" panose="020B0604020202020204" pitchFamily="34" charset="0"/>
              <a:cs typeface="Arial" panose="020B0604020202020204" pitchFamily="34" charset="0"/>
            </a:endParaRP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770178"/>
            <a:ext cx="5659952" cy="14631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75061" y="3428999"/>
            <a:ext cx="6381787" cy="2879221"/>
          </a:xfrm>
        </p:spPr>
        <p:txBody>
          <a:bodyPr anchor="ctr">
            <a:noAutofit/>
          </a:bodyPr>
          <a:lstStyle/>
          <a:p>
            <a:pPr marL="0" indent="0" algn="just">
              <a:spcBef>
                <a:spcPts val="200"/>
              </a:spcBef>
              <a:buNone/>
            </a:pPr>
            <a:r>
              <a:rPr lang="it-IT" sz="1600" dirty="0">
                <a:cs typeface="Arial" panose="020B0604020202020204" pitchFamily="34" charset="0"/>
              </a:rPr>
              <a:t>Da quest’anno è ammessa la concessione della borsa di studio anche per chi si iscrive alle </a:t>
            </a:r>
            <a:r>
              <a:rPr lang="it-IT" sz="1600" b="1" dirty="0">
                <a:cs typeface="Arial" panose="020B0604020202020204" pitchFamily="34" charset="0"/>
              </a:rPr>
              <a:t>Scuole di Specializzazione </a:t>
            </a:r>
            <a:r>
              <a:rPr lang="it-IT" sz="1600" dirty="0">
                <a:cs typeface="Arial" panose="020B0604020202020204" pitchFamily="34" charset="0"/>
              </a:rPr>
              <a:t>(scuole non di area medica) di durata almeno </a:t>
            </a:r>
            <a:r>
              <a:rPr lang="it-IT" sz="1600" b="1" dirty="0">
                <a:cs typeface="Arial" panose="020B0604020202020204" pitchFamily="34" charset="0"/>
              </a:rPr>
              <a:t>biennale</a:t>
            </a:r>
            <a:r>
              <a:rPr lang="it-IT" sz="1600" dirty="0">
                <a:cs typeface="Arial" panose="020B0604020202020204" pitchFamily="34" charset="0"/>
              </a:rPr>
              <a:t> che sia in possesso dei necessari requisiti economici e di merito</a:t>
            </a:r>
            <a:endParaRPr lang="it-IT"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63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4297" y="3429000"/>
            <a:ext cx="4130763" cy="2089317"/>
          </a:xfrm>
        </p:spPr>
        <p:txBody>
          <a:bodyPr>
            <a:normAutofit/>
          </a:bodyPr>
          <a:lstStyle/>
          <a:p>
            <a:r>
              <a:rPr lang="it-IT" sz="2700" dirty="0">
                <a:latin typeface="Arial" panose="020B0604020202020204" pitchFamily="34" charset="0"/>
                <a:cs typeface="Arial" panose="020B0604020202020204" pitchFamily="34" charset="0"/>
              </a:rPr>
              <a:t>REQUISITO DI MERITO PER  RICHIEDERE LA BORSA DI STUDIO:</a:t>
            </a:r>
            <a:endParaRPr lang="it-IT" sz="3200" dirty="0">
              <a:latin typeface="Arial" panose="020B0604020202020204" pitchFamily="34" charset="0"/>
              <a:cs typeface="Arial" panose="020B0604020202020204" pitchFamily="34" charset="0"/>
            </a:endParaRP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770178"/>
            <a:ext cx="5659952" cy="14631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75061" y="2831977"/>
            <a:ext cx="6381787" cy="3476243"/>
          </a:xfrm>
        </p:spPr>
        <p:txBody>
          <a:bodyPr anchor="ctr">
            <a:noAutofit/>
          </a:bodyPr>
          <a:lstStyle/>
          <a:p>
            <a:pPr marL="0" indent="0" algn="just">
              <a:spcBef>
                <a:spcPts val="200"/>
              </a:spcBef>
              <a:buNone/>
            </a:pPr>
            <a:r>
              <a:rPr lang="it-IT" sz="1600" dirty="0">
                <a:cs typeface="Arial" panose="020B0604020202020204" pitchFamily="34" charset="0"/>
              </a:rPr>
              <a:t>Il requisito di merito, per gli studenti iscritti ad anni successivi al primo, necessario per ottenere la borsa di studio è </a:t>
            </a:r>
            <a:r>
              <a:rPr lang="it-IT" sz="1600" b="1" dirty="0">
                <a:cs typeface="Arial" panose="020B0604020202020204" pitchFamily="34" charset="0"/>
              </a:rPr>
              <a:t>differenziato in relazione al corso di laurea di iscrizione</a:t>
            </a:r>
            <a:r>
              <a:rPr lang="it-IT" sz="1600" dirty="0">
                <a:cs typeface="Arial" panose="020B0604020202020204" pitchFamily="34" charset="0"/>
              </a:rPr>
              <a:t>.</a:t>
            </a:r>
          </a:p>
          <a:p>
            <a:pPr marL="0" indent="0" algn="just">
              <a:spcBef>
                <a:spcPts val="200"/>
              </a:spcBef>
              <a:buNone/>
            </a:pPr>
            <a:r>
              <a:rPr lang="it-IT" sz="1600" dirty="0">
                <a:cs typeface="Arial" panose="020B0604020202020204" pitchFamily="34" charset="0"/>
              </a:rPr>
              <a:t>Infatti per i corsi la cui organizzazione preveda che lo studente possa conseguire un numero di crediti </a:t>
            </a:r>
            <a:r>
              <a:rPr lang="it-IT" sz="1600" b="1" dirty="0">
                <a:solidFill>
                  <a:srgbClr val="FF0000"/>
                </a:solidFill>
                <a:cs typeface="Arial" panose="020B0604020202020204" pitchFamily="34" charset="0"/>
              </a:rPr>
              <a:t>inferiore a 60</a:t>
            </a:r>
            <a:r>
              <a:rPr lang="it-IT" sz="1600" dirty="0">
                <a:cs typeface="Arial" panose="020B0604020202020204" pitchFamily="34" charset="0"/>
              </a:rPr>
              <a:t>, i requisiti di merito sono stati ridefiniti in misura proporzionale ai crediti effettivamente conseguibili.</a:t>
            </a:r>
          </a:p>
          <a:p>
            <a:pPr marL="0" indent="0" algn="just">
              <a:spcBef>
                <a:spcPts val="200"/>
              </a:spcBef>
              <a:buNone/>
            </a:pPr>
            <a:r>
              <a:rPr lang="it-IT" sz="1600" dirty="0">
                <a:cs typeface="Arial" panose="020B0604020202020204" pitchFamily="34" charset="0"/>
              </a:rPr>
              <a:t>All’art. 7.6 del bando vengono riportati gli </a:t>
            </a:r>
            <a:r>
              <a:rPr lang="it-IT" sz="1600" b="1" dirty="0">
                <a:cs typeface="Arial" panose="020B0604020202020204" pitchFamily="34" charset="0"/>
              </a:rPr>
              <a:t>elenchi dei corsi </a:t>
            </a:r>
            <a:r>
              <a:rPr lang="it-IT" sz="1600" dirty="0">
                <a:cs typeface="Arial" panose="020B0604020202020204" pitchFamily="34" charset="0"/>
              </a:rPr>
              <a:t>divisi per sede universitaria.</a:t>
            </a:r>
          </a:p>
          <a:p>
            <a:pPr marL="0" indent="0" algn="just">
              <a:spcBef>
                <a:spcPts val="200"/>
              </a:spcBef>
              <a:buNone/>
            </a:pPr>
            <a:r>
              <a:rPr lang="it-IT" sz="1600" b="1" dirty="0">
                <a:solidFill>
                  <a:srgbClr val="FF0000"/>
                </a:solidFill>
                <a:cs typeface="Arial" panose="020B0604020202020204" pitchFamily="34" charset="0"/>
              </a:rPr>
              <a:t>ATTENZIONE:</a:t>
            </a:r>
            <a:r>
              <a:rPr lang="it-IT" sz="1600" dirty="0">
                <a:cs typeface="Arial" panose="020B0604020202020204" pitchFamily="34" charset="0"/>
              </a:rPr>
              <a:t> leggi le tabelle specifiche allegate al bando borsa di studio in cui sono riportati i requisiti di merito ricalcolati.</a:t>
            </a:r>
          </a:p>
          <a:p>
            <a:pPr marL="0" indent="0" algn="just">
              <a:spcBef>
                <a:spcPts val="200"/>
              </a:spcBef>
              <a:buNone/>
            </a:pPr>
            <a:endParaRPr lang="it-IT"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68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4297" y="3429000"/>
            <a:ext cx="4130763" cy="2089317"/>
          </a:xfrm>
        </p:spPr>
        <p:txBody>
          <a:bodyPr>
            <a:normAutofit/>
          </a:bodyPr>
          <a:lstStyle/>
          <a:p>
            <a:r>
              <a:rPr lang="it-IT" sz="2700" dirty="0">
                <a:latin typeface="Arial" panose="020B0604020202020204" pitchFamily="34" charset="0"/>
                <a:cs typeface="Arial" panose="020B0604020202020204" pitchFamily="34" charset="0"/>
              </a:rPr>
              <a:t>REQUISITO ECONOMICO: NUOVE SOGLIE ISEE PER RICHIEDERE LA BORSA DI STUDIO </a:t>
            </a:r>
            <a:endParaRPr lang="it-IT" sz="3200" dirty="0">
              <a:latin typeface="Arial" panose="020B0604020202020204" pitchFamily="34" charset="0"/>
              <a:cs typeface="Arial" panose="020B0604020202020204" pitchFamily="34" charset="0"/>
            </a:endParaRP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770178"/>
            <a:ext cx="5659952" cy="14631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75061" y="3428999"/>
            <a:ext cx="6381787" cy="2879221"/>
          </a:xfrm>
        </p:spPr>
        <p:txBody>
          <a:bodyPr anchor="ctr">
            <a:noAutofit/>
          </a:bodyPr>
          <a:lstStyle/>
          <a:p>
            <a:pPr marL="0" indent="0" algn="just">
              <a:spcBef>
                <a:spcPts val="200"/>
              </a:spcBef>
              <a:buNone/>
            </a:pPr>
            <a:r>
              <a:rPr lang="it-IT" sz="1600" dirty="0">
                <a:cs typeface="Arial" panose="020B0604020202020204" pitchFamily="34" charset="0"/>
              </a:rPr>
              <a:t>L’importo della soglia Isee ha subìto un incremento.</a:t>
            </a:r>
          </a:p>
          <a:p>
            <a:pPr marL="0" indent="0" algn="just">
              <a:spcBef>
                <a:spcPts val="200"/>
              </a:spcBef>
              <a:buNone/>
            </a:pPr>
            <a:r>
              <a:rPr lang="it-IT" sz="1600" dirty="0">
                <a:cs typeface="Arial" panose="020B0604020202020204" pitchFamily="34" charset="0"/>
              </a:rPr>
              <a:t>Le soglie per l’accesso alla borsa di studio a.a. 2023/2024 sono pertanto le seguenti:</a:t>
            </a:r>
          </a:p>
          <a:p>
            <a:pPr algn="just">
              <a:spcBef>
                <a:spcPts val="200"/>
              </a:spcBef>
              <a:buFontTx/>
              <a:buChar char="-"/>
            </a:pPr>
            <a:r>
              <a:rPr lang="it-IT" sz="1600" dirty="0">
                <a:cs typeface="Arial" panose="020B0604020202020204" pitchFamily="34" charset="0"/>
              </a:rPr>
              <a:t>- ISEE: euro </a:t>
            </a:r>
            <a:r>
              <a:rPr lang="it-IT" sz="2000" b="1" dirty="0">
                <a:cs typeface="Arial" panose="020B0604020202020204" pitchFamily="34" charset="0"/>
              </a:rPr>
              <a:t>24.000</a:t>
            </a:r>
          </a:p>
          <a:p>
            <a:pPr algn="just">
              <a:spcBef>
                <a:spcPts val="200"/>
              </a:spcBef>
              <a:buFontTx/>
              <a:buChar char="-"/>
            </a:pPr>
            <a:r>
              <a:rPr lang="it-IT" sz="1600" dirty="0">
                <a:cs typeface="Arial" panose="020B0604020202020204" pitchFamily="34" charset="0"/>
              </a:rPr>
              <a:t>- ISPE: euro </a:t>
            </a:r>
            <a:r>
              <a:rPr lang="it-IT" sz="1600" b="1" dirty="0">
                <a:cs typeface="Arial" panose="020B0604020202020204" pitchFamily="34" charset="0"/>
              </a:rPr>
              <a:t>50.000</a:t>
            </a:r>
          </a:p>
          <a:p>
            <a:pPr marL="0" indent="0" algn="just">
              <a:spcBef>
                <a:spcPts val="200"/>
              </a:spcBef>
              <a:buNone/>
            </a:pPr>
            <a:endParaRPr lang="it-IT" sz="1600" dirty="0">
              <a:cs typeface="Arial" panose="020B0604020202020204" pitchFamily="34" charset="0"/>
            </a:endParaRPr>
          </a:p>
          <a:p>
            <a:pPr marL="0" indent="0" algn="just">
              <a:spcBef>
                <a:spcPts val="200"/>
              </a:spcBef>
              <a:buNone/>
            </a:pPr>
            <a:endParaRPr lang="it-IT"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0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1253816" y="4218905"/>
            <a:ext cx="3538728" cy="1867617"/>
          </a:xfrm>
        </p:spPr>
        <p:txBody>
          <a:bodyPr>
            <a:normAutofit/>
          </a:bodyPr>
          <a:lstStyle/>
          <a:p>
            <a:r>
              <a:rPr lang="it-IT" sz="2700" dirty="0">
                <a:latin typeface="Arial" panose="020B0604020202020204" pitchFamily="34" charset="0"/>
                <a:cs typeface="Arial" panose="020B0604020202020204" pitchFamily="34" charset="0"/>
              </a:rPr>
              <a:t>APERTURA SERVIZI A.A. 2023/2024</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7784" y="770178"/>
            <a:ext cx="6286899" cy="15874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349240" y="3799643"/>
            <a:ext cx="6007608" cy="2286879"/>
          </a:xfrm>
        </p:spPr>
        <p:txBody>
          <a:bodyPr anchor="ctr">
            <a:normAutofit/>
          </a:bodyPr>
          <a:lstStyle/>
          <a:p>
            <a:pPr marL="0" indent="0">
              <a:lnSpc>
                <a:spcPct val="100000"/>
              </a:lnSpc>
              <a:buNone/>
            </a:pPr>
            <a:r>
              <a:rPr lang="it-IT" sz="1600" dirty="0">
                <a:latin typeface="Arial" panose="020B0604020202020204" pitchFamily="34" charset="0"/>
                <a:cs typeface="Arial" panose="020B0604020202020204" pitchFamily="34" charset="0"/>
              </a:rPr>
              <a:t>Per l’a.a. 2023/2024 è prevista l’apertura dei servizi a partire</a:t>
            </a:r>
            <a:r>
              <a:rPr lang="it-IT" sz="1600" b="1" dirty="0">
                <a:latin typeface="Arial" panose="020B0604020202020204" pitchFamily="34" charset="0"/>
                <a:cs typeface="Arial" panose="020B0604020202020204" pitchFamily="34" charset="0"/>
              </a:rPr>
              <a:t> dall’inizio delle lezioni universitarie.</a:t>
            </a:r>
          </a:p>
          <a:p>
            <a:pPr marL="0" indent="0">
              <a:lnSpc>
                <a:spcPct val="100000"/>
              </a:lnSpc>
              <a:buNone/>
            </a:pPr>
            <a:r>
              <a:rPr lang="it-IT" sz="1600" dirty="0">
                <a:latin typeface="Arial" panose="020B0604020202020204" pitchFamily="34" charset="0"/>
                <a:cs typeface="Arial" panose="020B0604020202020204" pitchFamily="34" charset="0"/>
              </a:rPr>
              <a:t>Pertanto i servizi ERDIS saranno assicurati dall’inizio delle lezioni universitarie al 19 luglio 2024.</a:t>
            </a:r>
          </a:p>
          <a:p>
            <a:pPr marL="0" indent="0">
              <a:lnSpc>
                <a:spcPct val="100000"/>
              </a:lnSpc>
              <a:buNone/>
            </a:pPr>
            <a:r>
              <a:rPr lang="it-IT" sz="1300" dirty="0">
                <a:latin typeface="Arial" panose="020B0604020202020204" pitchFamily="34" charset="0"/>
                <a:cs typeface="Arial" panose="020B0604020202020204" pitchFamily="34" charset="0"/>
              </a:rPr>
              <a:t>(Per i vincitori di borsa di studio ultimo semestre dall’inizio delle lezioni universitarie al 31 marzo 2024)</a:t>
            </a:r>
            <a:endParaRPr lang="it-IT"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490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1253816" y="3844031"/>
            <a:ext cx="3712100" cy="2242491"/>
          </a:xfrm>
        </p:spPr>
        <p:txBody>
          <a:bodyPr>
            <a:normAutofit/>
          </a:bodyPr>
          <a:lstStyle/>
          <a:p>
            <a:r>
              <a:rPr lang="it-IT" sz="2700" dirty="0">
                <a:latin typeface="Arial" panose="020B0604020202020204" pitchFamily="34" charset="0"/>
                <a:cs typeface="Arial" panose="020B0604020202020204" pitchFamily="34" charset="0"/>
              </a:rPr>
              <a:t>INTEGRAZIONE DELLE BORSE DI STUDIO PER STUDENTI LAUREATI IN CORSO </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7784" y="770178"/>
            <a:ext cx="5390255" cy="13610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349240" y="2334827"/>
            <a:ext cx="6007608" cy="3897297"/>
          </a:xfrm>
        </p:spPr>
        <p:txBody>
          <a:bodyPr anchor="ctr">
            <a:normAutofit/>
          </a:bodyPr>
          <a:lstStyle/>
          <a:p>
            <a:pPr marL="0" indent="0" algn="just">
              <a:lnSpc>
                <a:spcPct val="100000"/>
              </a:lnSpc>
              <a:buNone/>
            </a:pPr>
            <a:r>
              <a:rPr lang="it-IT" sz="1600" dirty="0">
                <a:latin typeface="Arial" panose="020B0604020202020204" pitchFamily="34" charset="0"/>
                <a:cs typeface="Arial" panose="020B0604020202020204" pitchFamily="34" charset="0"/>
              </a:rPr>
              <a:t>Lo studente che consegua il titolo di Laurea o di laurea magistrale entro la durata prevista dai rispettivi ordinamenti didattici beneficia di una integrazione in denaro pari alla metà della quota contante della borsa ottenuta nell’ultimo anno di corso, anno accademico 2023/2024. </a:t>
            </a:r>
          </a:p>
          <a:p>
            <a:pPr marL="0" indent="0" algn="just">
              <a:lnSpc>
                <a:spcPct val="100000"/>
              </a:lnSpc>
              <a:buNone/>
            </a:pPr>
            <a:r>
              <a:rPr lang="it-IT" sz="1600" dirty="0">
                <a:latin typeface="Arial" panose="020B0604020202020204" pitchFamily="34" charset="0"/>
                <a:cs typeface="Arial" panose="020B0604020202020204" pitchFamily="34" charset="0"/>
              </a:rPr>
              <a:t>Per gli studenti disabili il diritto a beneficiare del premio di laurea si determina con il conseguimento del titolo entro il 1° anno fuori corso.</a:t>
            </a:r>
          </a:p>
          <a:p>
            <a:pPr marL="0" indent="0" algn="just">
              <a:lnSpc>
                <a:spcPct val="100000"/>
              </a:lnSpc>
              <a:buNone/>
            </a:pPr>
            <a:r>
              <a:rPr lang="it-IT" sz="1800" dirty="0">
                <a:latin typeface="Arial" panose="020B0604020202020204" pitchFamily="34" charset="0"/>
                <a:cs typeface="Arial" panose="020B0604020202020204" pitchFamily="34" charset="0"/>
              </a:rPr>
              <a:t>Dall’a.a. 2023/2024 sono considerati laureati nella prima sessione utile anche gli studenti che si </a:t>
            </a:r>
            <a:r>
              <a:rPr lang="it-IT" sz="1800" b="1" dirty="0">
                <a:latin typeface="Arial" panose="020B0604020202020204" pitchFamily="34" charset="0"/>
                <a:cs typeface="Arial" panose="020B0604020202020204" pitchFamily="34" charset="0"/>
              </a:rPr>
              <a:t>laureano con particolare anticipo </a:t>
            </a:r>
            <a:r>
              <a:rPr lang="it-IT" sz="1800" dirty="0">
                <a:latin typeface="Arial" panose="020B0604020202020204" pitchFamily="34" charset="0"/>
                <a:cs typeface="Arial" panose="020B0604020202020204" pitchFamily="34" charset="0"/>
              </a:rPr>
              <a:t>come ad es. lo studente che si laurea in anni precedenti all’ultimo anno di corso.</a:t>
            </a:r>
          </a:p>
          <a:p>
            <a:pPr marL="0" indent="0">
              <a:lnSpc>
                <a:spcPct val="100000"/>
              </a:lnSpc>
              <a:buNone/>
            </a:pPr>
            <a:endParaRPr lang="it-IT"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4086707"/>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311C1B"/>
      </a:dk2>
      <a:lt2>
        <a:srgbClr val="F0F2F3"/>
      </a:lt2>
      <a:accent1>
        <a:srgbClr val="E78129"/>
      </a:accent1>
      <a:accent2>
        <a:srgbClr val="D52017"/>
      </a:accent2>
      <a:accent3>
        <a:srgbClr val="E7296F"/>
      </a:accent3>
      <a:accent4>
        <a:srgbClr val="D517AD"/>
      </a:accent4>
      <a:accent5>
        <a:srgbClr val="C029E7"/>
      </a:accent5>
      <a:accent6>
        <a:srgbClr val="621BD6"/>
      </a:accent6>
      <a:hlink>
        <a:srgbClr val="3F84BF"/>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1277</TotalTime>
  <Words>1053</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Arial Black</vt:lpstr>
      <vt:lpstr>Calibri</vt:lpstr>
      <vt:lpstr>Neue Haas Grotesk Text Pro</vt:lpstr>
      <vt:lpstr>AccentBoxVTI</vt:lpstr>
      <vt:lpstr>   NEWS BANDO BORSA DI STUDIO 2023/2024 </vt:lpstr>
      <vt:lpstr>Presentazione standard di PowerPoint</vt:lpstr>
      <vt:lpstr>IMPORTI BORSA  A.A. 2023/2024: </vt:lpstr>
      <vt:lpstr>IMPORTI BORSA  A.A. 2023/2024: </vt:lpstr>
      <vt:lpstr>NOVITÀ PER CHI PUO’ RICHIEDERE LA BORSA DI STUDIO</vt:lpstr>
      <vt:lpstr>REQUISITO DI MERITO PER  RICHIEDERE LA BORSA DI STUDIO:</vt:lpstr>
      <vt:lpstr>REQUISITO ECONOMICO: NUOVE SOGLIE ISEE PER RICHIEDERE LA BORSA DI STUDIO </vt:lpstr>
      <vt:lpstr>APERTURA SERVIZI A.A. 2023/2024</vt:lpstr>
      <vt:lpstr>INTEGRAZIONE DELLE BORSE DI STUDIO PER STUDENTI LAUREATI IN CORSO </vt:lpstr>
      <vt:lpstr>IMMATRICOLAZIONE ANNO PRECEDENTE AL 2023/2024 A CUI E’ SEGUITA UNA RINUNCIA AGLI STUDI: POSSO CHIEDERE L’AZZERAMENTO DELLA CARRIERA?</vt:lpstr>
      <vt:lpstr>ISCRIZIONE CONTEMPORANEAMENTE A PIU’ CORSI DI STUDIO, </vt:lpstr>
      <vt:lpstr>COME ACCEDERE ALLE MENSE UNIVERSITARIE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SCADENZE</dc:title>
  <dc:creator>Caterina Rogante</dc:creator>
  <cp:lastModifiedBy>Andreina  Castelli</cp:lastModifiedBy>
  <cp:revision>57</cp:revision>
  <dcterms:created xsi:type="dcterms:W3CDTF">2021-07-05T09:06:43Z</dcterms:created>
  <dcterms:modified xsi:type="dcterms:W3CDTF">2023-07-04T12:47:37Z</dcterms:modified>
</cp:coreProperties>
</file>